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329399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2097374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90809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181467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1855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2062173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4032581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949741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Picture_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xmlns="" id="{629C0398-5848-47CD-9198-C4C7051B338E}"/>
              </a:ext>
            </a:extLst>
          </p:cNvPr>
          <p:cNvSpPr>
            <a:spLocks noGrp="1"/>
          </p:cNvSpPr>
          <p:nvPr>
            <p:ph type="pic" sz="quarter" idx="10"/>
          </p:nvPr>
        </p:nvSpPr>
        <p:spPr>
          <a:xfrm>
            <a:off x="7658100" y="770284"/>
            <a:ext cx="3530600" cy="4472609"/>
          </a:xfrm>
          <a:prstGeom prst="roundRect">
            <a:avLst>
              <a:gd name="adj" fmla="val 11272"/>
            </a:avLst>
          </a:prstGeom>
          <a:noFill/>
          <a:ln w="88900">
            <a:solidFill>
              <a:schemeClr val="accent2"/>
            </a:solidFill>
          </a:ln>
        </p:spPr>
        <p:txBody>
          <a:bodyPr/>
          <a:lstStyle/>
          <a:p>
            <a:endParaRPr lang="en-US"/>
          </a:p>
        </p:txBody>
      </p:sp>
    </p:spTree>
    <p:extLst>
      <p:ext uri="{BB962C8B-B14F-4D97-AF65-F5344CB8AC3E}">
        <p14:creationId xmlns:p14="http://schemas.microsoft.com/office/powerpoint/2010/main" val="308600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477364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156429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64540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94487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267554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3530108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342781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2204E-7DD4-40E6-BC6B-54E457881367}" type="datetimeFigureOut">
              <a:rPr lang="zh-CN" altLang="en-US" smtClean="0"/>
              <a:t>2024/11/20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2085400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C2204E-7DD4-40E6-BC6B-54E457881367}" type="datetimeFigureOut">
              <a:rPr lang="zh-CN" altLang="en-US" smtClean="0"/>
              <a:t>2024/11/20</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DF91D2C-8D54-4FB7-92D2-9073743D5A95}" type="slidenum">
              <a:rPr lang="zh-CN" altLang="en-US" smtClean="0"/>
              <a:t>‹#›</a:t>
            </a:fld>
            <a:endParaRPr lang="zh-CN" altLang="en-US"/>
          </a:p>
        </p:txBody>
      </p:sp>
    </p:spTree>
    <p:extLst>
      <p:ext uri="{BB962C8B-B14F-4D97-AF65-F5344CB8AC3E}">
        <p14:creationId xmlns:p14="http://schemas.microsoft.com/office/powerpoint/2010/main" val="26165355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Text">
            <a:extLst>
              <a:ext uri="{FF2B5EF4-FFF2-40B4-BE49-F238E27FC236}">
                <a16:creationId xmlns:a16="http://schemas.microsoft.com/office/drawing/2014/main" xmlns="" id="{094646B9-C0C8-41FD-9594-3B3E7F0CFEFA}"/>
              </a:ext>
            </a:extLst>
          </p:cNvPr>
          <p:cNvSpPr>
            <a:spLocks noChangeArrowheads="1"/>
          </p:cNvSpPr>
          <p:nvPr/>
        </p:nvSpPr>
        <p:spPr bwMode="auto">
          <a:xfrm>
            <a:off x="473631" y="1249115"/>
            <a:ext cx="3963125" cy="1590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a:lnSpc>
                <a:spcPts val="6196"/>
              </a:lnSpc>
            </a:pPr>
            <a:r>
              <a:rPr lang="en-IN" altLang="en-US" sz="5870" b="1" spc="49" dirty="0">
                <a:latin typeface="Calibri" panose="020F0502020204030204" pitchFamily="34" charset="0"/>
                <a:cs typeface="Calibri" panose="020F0502020204030204" pitchFamily="34" charset="0"/>
              </a:rPr>
              <a:t>BUSINESS RESEARCH</a:t>
            </a:r>
            <a:endParaRPr lang="en-US" altLang="en-US" sz="5870" b="1" spc="49" dirty="0">
              <a:latin typeface="Calibri" panose="020F0502020204030204" pitchFamily="34" charset="0"/>
              <a:cs typeface="Calibri" panose="020F0502020204030204" pitchFamily="34" charset="0"/>
            </a:endParaRPr>
          </a:p>
        </p:txBody>
      </p:sp>
      <p:sp>
        <p:nvSpPr>
          <p:cNvPr id="33" name="Callout Text" hidden="1">
            <a:extLst>
              <a:ext uri="{FF2B5EF4-FFF2-40B4-BE49-F238E27FC236}">
                <a16:creationId xmlns:a16="http://schemas.microsoft.com/office/drawing/2014/main" xmlns="" id="{B6F959A3-D223-477B-8394-88BD02F24913}"/>
              </a:ext>
            </a:extLst>
          </p:cNvPr>
          <p:cNvSpPr/>
          <p:nvPr/>
        </p:nvSpPr>
        <p:spPr>
          <a:xfrm>
            <a:off x="928179" y="3764681"/>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12" name="TextBox 11">
            <a:extLst>
              <a:ext uri="{FF2B5EF4-FFF2-40B4-BE49-F238E27FC236}">
                <a16:creationId xmlns:a16="http://schemas.microsoft.com/office/drawing/2014/main" xmlns="" id="{05A1E679-CD9D-4F99-9454-DB9B49E63E64}"/>
              </a:ext>
            </a:extLst>
          </p:cNvPr>
          <p:cNvSpPr txBox="1"/>
          <p:nvPr/>
        </p:nvSpPr>
        <p:spPr>
          <a:xfrm>
            <a:off x="5460826" y="3780989"/>
            <a:ext cx="4822168" cy="1092607"/>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641"/>
              </a:lnSpc>
            </a:pPr>
            <a:r>
              <a:rPr lang="en-US" sz="2667" dirty="0">
                <a:latin typeface="Times New Roman" panose="02020603050405020304" pitchFamily="18" charset="0"/>
                <a:cs typeface="Times New Roman" panose="02020603050405020304" pitchFamily="18" charset="0"/>
              </a:rPr>
              <a:t>Acquiring Detailed Information of All the Areas of Business  to Maximize the Sales and Profit</a:t>
            </a:r>
            <a:endParaRPr lang="en-US" sz="2609" kern="500" dirty="0">
              <a:ln w="15875">
                <a:noFill/>
                <a:round/>
              </a:ln>
              <a:latin typeface="+mj-lt"/>
              <a:cs typeface="Calibri Light" panose="020F0302020204030204" pitchFamily="34" charset="0"/>
            </a:endParaRPr>
          </a:p>
        </p:txBody>
      </p:sp>
      <p:sp>
        <p:nvSpPr>
          <p:cNvPr id="15" name="Rectangle: Rounded Corners 14">
            <a:extLst>
              <a:ext uri="{FF2B5EF4-FFF2-40B4-BE49-F238E27FC236}">
                <a16:creationId xmlns:a16="http://schemas.microsoft.com/office/drawing/2014/main" xmlns="" id="{4CEC6437-5D50-411D-B988-CF288EFFB64D}"/>
              </a:ext>
            </a:extLst>
          </p:cNvPr>
          <p:cNvSpPr/>
          <p:nvPr/>
        </p:nvSpPr>
        <p:spPr>
          <a:xfrm>
            <a:off x="4436756" y="3458907"/>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6" name="Rectangle: Rounded Corners 15">
            <a:extLst>
              <a:ext uri="{FF2B5EF4-FFF2-40B4-BE49-F238E27FC236}">
                <a16:creationId xmlns:a16="http://schemas.microsoft.com/office/drawing/2014/main" xmlns="" id="{332E2ACF-C61B-498F-A761-CD9848828678}"/>
              </a:ext>
            </a:extLst>
          </p:cNvPr>
          <p:cNvSpPr/>
          <p:nvPr/>
        </p:nvSpPr>
        <p:spPr>
          <a:xfrm>
            <a:off x="4720139" y="3458907"/>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7" name="Rectangle: Rounded Corners 16">
            <a:extLst>
              <a:ext uri="{FF2B5EF4-FFF2-40B4-BE49-F238E27FC236}">
                <a16:creationId xmlns:a16="http://schemas.microsoft.com/office/drawing/2014/main" xmlns="" id="{EEA29CF5-01AF-4FFC-AE07-544A8FD3DA4B}"/>
              </a:ext>
            </a:extLst>
          </p:cNvPr>
          <p:cNvSpPr/>
          <p:nvPr/>
        </p:nvSpPr>
        <p:spPr>
          <a:xfrm>
            <a:off x="5003522" y="3458907"/>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8" name="Rectangle: Rounded Corners 17">
            <a:extLst>
              <a:ext uri="{FF2B5EF4-FFF2-40B4-BE49-F238E27FC236}">
                <a16:creationId xmlns:a16="http://schemas.microsoft.com/office/drawing/2014/main" xmlns="" id="{45836C1B-A887-454A-8C90-9F5335412347}"/>
              </a:ext>
            </a:extLst>
          </p:cNvPr>
          <p:cNvSpPr/>
          <p:nvPr/>
        </p:nvSpPr>
        <p:spPr>
          <a:xfrm>
            <a:off x="5286906" y="3458907"/>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Tree>
    <p:extLst>
      <p:ext uri="{BB962C8B-B14F-4D97-AF65-F5344CB8AC3E}">
        <p14:creationId xmlns:p14="http://schemas.microsoft.com/office/powerpoint/2010/main" val="310868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53" presetClass="entr" presetSubtype="16" fill="hold" grpId="0" nodeType="withEffect">
                                  <p:stCondLst>
                                    <p:cond delay="2400"/>
                                  </p:stCondLst>
                                  <p:childTnLst>
                                    <p:set>
                                      <p:cBhvr>
                                        <p:cTn id="9" dur="1" fill="hold">
                                          <p:stCondLst>
                                            <p:cond delay="0"/>
                                          </p:stCondLst>
                                        </p:cTn>
                                        <p:tgtEl>
                                          <p:spTgt spid="15"/>
                                        </p:tgtEl>
                                        <p:attrNameLst>
                                          <p:attrName>style.visibility</p:attrName>
                                        </p:attrNameLst>
                                      </p:cBhvr>
                                      <p:to>
                                        <p:strVal val="visible"/>
                                      </p:to>
                                    </p:set>
                                    <p:anim calcmode="lin" valueType="num">
                                      <p:cBhvr>
                                        <p:cTn id="10" dur="500" fill="hold"/>
                                        <p:tgtEl>
                                          <p:spTgt spid="15"/>
                                        </p:tgtEl>
                                        <p:attrNameLst>
                                          <p:attrName>ppt_w</p:attrName>
                                        </p:attrNameLst>
                                      </p:cBhvr>
                                      <p:tavLst>
                                        <p:tav tm="0">
                                          <p:val>
                                            <p:fltVal val="0"/>
                                          </p:val>
                                        </p:tav>
                                        <p:tav tm="100000">
                                          <p:val>
                                            <p:strVal val="#ppt_w"/>
                                          </p:val>
                                        </p:tav>
                                      </p:tavLst>
                                    </p:anim>
                                    <p:anim calcmode="lin" valueType="num">
                                      <p:cBhvr>
                                        <p:cTn id="11" dur="500" fill="hold"/>
                                        <p:tgtEl>
                                          <p:spTgt spid="15"/>
                                        </p:tgtEl>
                                        <p:attrNameLst>
                                          <p:attrName>ppt_h</p:attrName>
                                        </p:attrNameLst>
                                      </p:cBhvr>
                                      <p:tavLst>
                                        <p:tav tm="0">
                                          <p:val>
                                            <p:fltVal val="0"/>
                                          </p:val>
                                        </p:tav>
                                        <p:tav tm="100000">
                                          <p:val>
                                            <p:strVal val="#ppt_h"/>
                                          </p:val>
                                        </p:tav>
                                      </p:tavLst>
                                    </p:anim>
                                    <p:animEffect transition="in" filter="fade">
                                      <p:cBhvr>
                                        <p:cTn id="12" dur="500"/>
                                        <p:tgtEl>
                                          <p:spTgt spid="15"/>
                                        </p:tgtEl>
                                      </p:cBhvr>
                                    </p:animEffect>
                                  </p:childTnLst>
                                </p:cTn>
                              </p:par>
                              <p:par>
                                <p:cTn id="13" presetID="53" presetClass="entr" presetSubtype="16" fill="hold" grpId="0" nodeType="withEffect">
                                  <p:stCondLst>
                                    <p:cond delay="260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par>
                                <p:cTn id="18" presetID="53" presetClass="entr" presetSubtype="16" fill="hold" grpId="0" nodeType="withEffect">
                                  <p:stCondLst>
                                    <p:cond delay="2800"/>
                                  </p:stCondLst>
                                  <p:childTnLst>
                                    <p:set>
                                      <p:cBhvr>
                                        <p:cTn id="19" dur="1" fill="hold">
                                          <p:stCondLst>
                                            <p:cond delay="0"/>
                                          </p:stCondLst>
                                        </p:cTn>
                                        <p:tgtEl>
                                          <p:spTgt spid="17"/>
                                        </p:tgtEl>
                                        <p:attrNameLst>
                                          <p:attrName>style.visibility</p:attrName>
                                        </p:attrNameLst>
                                      </p:cBhvr>
                                      <p:to>
                                        <p:strVal val="visible"/>
                                      </p:to>
                                    </p:set>
                                    <p:anim calcmode="lin" valueType="num">
                                      <p:cBhvr>
                                        <p:cTn id="20" dur="500" fill="hold"/>
                                        <p:tgtEl>
                                          <p:spTgt spid="17"/>
                                        </p:tgtEl>
                                        <p:attrNameLst>
                                          <p:attrName>ppt_w</p:attrName>
                                        </p:attrNameLst>
                                      </p:cBhvr>
                                      <p:tavLst>
                                        <p:tav tm="0">
                                          <p:val>
                                            <p:fltVal val="0"/>
                                          </p:val>
                                        </p:tav>
                                        <p:tav tm="100000">
                                          <p:val>
                                            <p:strVal val="#ppt_w"/>
                                          </p:val>
                                        </p:tav>
                                      </p:tavLst>
                                    </p:anim>
                                    <p:anim calcmode="lin" valueType="num">
                                      <p:cBhvr>
                                        <p:cTn id="21" dur="500" fill="hold"/>
                                        <p:tgtEl>
                                          <p:spTgt spid="17"/>
                                        </p:tgtEl>
                                        <p:attrNameLst>
                                          <p:attrName>ppt_h</p:attrName>
                                        </p:attrNameLst>
                                      </p:cBhvr>
                                      <p:tavLst>
                                        <p:tav tm="0">
                                          <p:val>
                                            <p:fltVal val="0"/>
                                          </p:val>
                                        </p:tav>
                                        <p:tav tm="100000">
                                          <p:val>
                                            <p:strVal val="#ppt_h"/>
                                          </p:val>
                                        </p:tav>
                                      </p:tavLst>
                                    </p:anim>
                                    <p:animEffect transition="in" filter="fade">
                                      <p:cBhvr>
                                        <p:cTn id="22" dur="500"/>
                                        <p:tgtEl>
                                          <p:spTgt spid="17"/>
                                        </p:tgtEl>
                                      </p:cBhvr>
                                    </p:animEffect>
                                  </p:childTnLst>
                                </p:cTn>
                              </p:par>
                              <p:par>
                                <p:cTn id="23" presetID="53" presetClass="entr" presetSubtype="16" fill="hold" grpId="0" nodeType="withEffect">
                                  <p:stCondLst>
                                    <p:cond delay="300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par>
                                <p:cTn id="28" presetID="10" presetClass="entr" presetSubtype="0" fill="hold" grpId="0" nodeType="withEffect">
                                  <p:stCondLst>
                                    <p:cond delay="350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2" grpId="0"/>
      <p:bldP spid="15" grpId="0" animBg="1"/>
      <p:bldP spid="16" grpId="0" animBg="1"/>
      <p:bldP spid="17" grpId="0" animBg="1"/>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45" name="Title Text">
            <a:extLst>
              <a:ext uri="{FF2B5EF4-FFF2-40B4-BE49-F238E27FC236}">
                <a16:creationId xmlns:a16="http://schemas.microsoft.com/office/drawing/2014/main" xmlns="" id="{EB2D4F22-703C-434C-A8FE-746D5A7CD914}"/>
              </a:ext>
            </a:extLst>
          </p:cNvPr>
          <p:cNvSpPr>
            <a:spLocks noChangeArrowheads="1"/>
          </p:cNvSpPr>
          <p:nvPr/>
        </p:nvSpPr>
        <p:spPr bwMode="auto">
          <a:xfrm>
            <a:off x="0" y="416911"/>
            <a:ext cx="8221363" cy="69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5870"/>
              </a:lnSpc>
            </a:pPr>
            <a:r>
              <a:rPr lang="en-US" sz="4400" dirty="0">
                <a:cs typeface="Arial" pitchFamily="34" charset="0"/>
              </a:rPr>
              <a:t>Scope of Business Research</a:t>
            </a:r>
            <a:endParaRPr lang="en-US" altLang="en-US" sz="4400" b="1" spc="49" dirty="0">
              <a:cs typeface="Arial" pitchFamily="34" charset="0"/>
            </a:endParaRPr>
          </a:p>
        </p:txBody>
      </p:sp>
      <p:sp>
        <p:nvSpPr>
          <p:cNvPr id="56" name="Flowchart: Process 12">
            <a:extLst>
              <a:ext uri="{FF2B5EF4-FFF2-40B4-BE49-F238E27FC236}">
                <a16:creationId xmlns:a16="http://schemas.microsoft.com/office/drawing/2014/main" xmlns="" id="{52E2D6D0-453E-41B7-8FD2-4F1F3C15F95B}"/>
              </a:ext>
            </a:extLst>
          </p:cNvPr>
          <p:cNvSpPr/>
          <p:nvPr/>
        </p:nvSpPr>
        <p:spPr>
          <a:xfrm>
            <a:off x="3820733" y="5062319"/>
            <a:ext cx="338122" cy="1123245"/>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165"/>
              <a:gd name="connsiteY0" fmla="*/ 3950 h 13950"/>
              <a:gd name="connsiteX1" fmla="*/ 10165 w 10165"/>
              <a:gd name="connsiteY1" fmla="*/ 0 h 13950"/>
              <a:gd name="connsiteX2" fmla="*/ 10000 w 10165"/>
              <a:gd name="connsiteY2" fmla="*/ 13950 h 13950"/>
              <a:gd name="connsiteX3" fmla="*/ 0 w 10165"/>
              <a:gd name="connsiteY3" fmla="*/ 13950 h 13950"/>
              <a:gd name="connsiteX4" fmla="*/ 0 w 10165"/>
              <a:gd name="connsiteY4" fmla="*/ 3950 h 13950"/>
              <a:gd name="connsiteX0" fmla="*/ 0 w 12773"/>
              <a:gd name="connsiteY0" fmla="*/ 5436 h 13950"/>
              <a:gd name="connsiteX1" fmla="*/ 12773 w 12773"/>
              <a:gd name="connsiteY1" fmla="*/ 0 h 13950"/>
              <a:gd name="connsiteX2" fmla="*/ 12608 w 12773"/>
              <a:gd name="connsiteY2" fmla="*/ 13950 h 13950"/>
              <a:gd name="connsiteX3" fmla="*/ 2608 w 12773"/>
              <a:gd name="connsiteY3" fmla="*/ 13950 h 13950"/>
              <a:gd name="connsiteX4" fmla="*/ 0 w 12773"/>
              <a:gd name="connsiteY4" fmla="*/ 5436 h 13950"/>
              <a:gd name="connsiteX0" fmla="*/ 0 w 12773"/>
              <a:gd name="connsiteY0" fmla="*/ 5436 h 14502"/>
              <a:gd name="connsiteX1" fmla="*/ 12773 w 12773"/>
              <a:gd name="connsiteY1" fmla="*/ 0 h 14502"/>
              <a:gd name="connsiteX2" fmla="*/ 12608 w 12773"/>
              <a:gd name="connsiteY2" fmla="*/ 13950 h 14502"/>
              <a:gd name="connsiteX3" fmla="*/ 0 w 12773"/>
              <a:gd name="connsiteY3" fmla="*/ 14502 h 14502"/>
              <a:gd name="connsiteX4" fmla="*/ 0 w 12773"/>
              <a:gd name="connsiteY4" fmla="*/ 5436 h 14502"/>
              <a:gd name="connsiteX0" fmla="*/ 0 w 12773"/>
              <a:gd name="connsiteY0" fmla="*/ 5436 h 14502"/>
              <a:gd name="connsiteX1" fmla="*/ 12773 w 12773"/>
              <a:gd name="connsiteY1" fmla="*/ 0 h 14502"/>
              <a:gd name="connsiteX2" fmla="*/ 12732 w 12773"/>
              <a:gd name="connsiteY2" fmla="*/ 10299 h 14502"/>
              <a:gd name="connsiteX3" fmla="*/ 0 w 12773"/>
              <a:gd name="connsiteY3" fmla="*/ 14502 h 14502"/>
              <a:gd name="connsiteX4" fmla="*/ 0 w 12773"/>
              <a:gd name="connsiteY4" fmla="*/ 5436 h 1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 h="14502">
                <a:moveTo>
                  <a:pt x="0" y="5436"/>
                </a:moveTo>
                <a:lnTo>
                  <a:pt x="12773" y="0"/>
                </a:lnTo>
                <a:cubicBezTo>
                  <a:pt x="12759" y="3433"/>
                  <a:pt x="12746" y="6866"/>
                  <a:pt x="12732" y="10299"/>
                </a:cubicBezTo>
                <a:lnTo>
                  <a:pt x="0" y="14502"/>
                </a:lnTo>
                <a:lnTo>
                  <a:pt x="0" y="5436"/>
                </a:lnTo>
                <a:close/>
              </a:path>
            </a:pathLst>
          </a:cu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4">
              <a:solidFill>
                <a:schemeClr val="tx1"/>
              </a:solidFill>
            </a:endParaRPr>
          </a:p>
        </p:txBody>
      </p:sp>
      <p:sp>
        <p:nvSpPr>
          <p:cNvPr id="19" name="Rectangle: Rounded Corners 14">
            <a:extLst>
              <a:ext uri="{FF2B5EF4-FFF2-40B4-BE49-F238E27FC236}">
                <a16:creationId xmlns:a16="http://schemas.microsoft.com/office/drawing/2014/main" xmlns="" id="{4CEC6437-5D50-411D-B988-CF288EFFB64D}"/>
              </a:ext>
            </a:extLst>
          </p:cNvPr>
          <p:cNvSpPr/>
          <p:nvPr/>
        </p:nvSpPr>
        <p:spPr>
          <a:xfrm>
            <a:off x="3679161" y="1134596"/>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0" name="Rectangle: Rounded Corners 15">
            <a:extLst>
              <a:ext uri="{FF2B5EF4-FFF2-40B4-BE49-F238E27FC236}">
                <a16:creationId xmlns:a16="http://schemas.microsoft.com/office/drawing/2014/main" xmlns="" id="{332E2ACF-C61B-498F-A761-CD9848828678}"/>
              </a:ext>
            </a:extLst>
          </p:cNvPr>
          <p:cNvSpPr/>
          <p:nvPr/>
        </p:nvSpPr>
        <p:spPr>
          <a:xfrm>
            <a:off x="3962544" y="1134596"/>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1" name="Rectangle: Rounded Corners 16">
            <a:extLst>
              <a:ext uri="{FF2B5EF4-FFF2-40B4-BE49-F238E27FC236}">
                <a16:creationId xmlns:a16="http://schemas.microsoft.com/office/drawing/2014/main" xmlns="" id="{EEA29CF5-01AF-4FFC-AE07-544A8FD3DA4B}"/>
              </a:ext>
            </a:extLst>
          </p:cNvPr>
          <p:cNvSpPr/>
          <p:nvPr/>
        </p:nvSpPr>
        <p:spPr>
          <a:xfrm>
            <a:off x="4245927" y="1134596"/>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2" name="Rectangle: Rounded Corners 17">
            <a:extLst>
              <a:ext uri="{FF2B5EF4-FFF2-40B4-BE49-F238E27FC236}">
                <a16:creationId xmlns:a16="http://schemas.microsoft.com/office/drawing/2014/main" xmlns="" id="{45836C1B-A887-454A-8C90-9F5335412347}"/>
              </a:ext>
            </a:extLst>
          </p:cNvPr>
          <p:cNvSpPr/>
          <p:nvPr/>
        </p:nvSpPr>
        <p:spPr>
          <a:xfrm>
            <a:off x="4529311" y="1134596"/>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7" name="Content Placeholder 2">
            <a:extLst>
              <a:ext uri="{FF2B5EF4-FFF2-40B4-BE49-F238E27FC236}">
                <a16:creationId xmlns:a16="http://schemas.microsoft.com/office/drawing/2014/main" xmlns="" id="{11D9F337-78BC-7CF5-2D60-EC883C9C8FF2}"/>
              </a:ext>
            </a:extLst>
          </p:cNvPr>
          <p:cNvSpPr txBox="1">
            <a:spLocks/>
          </p:cNvSpPr>
          <p:nvPr/>
        </p:nvSpPr>
        <p:spPr>
          <a:xfrm>
            <a:off x="922634" y="1881056"/>
            <a:ext cx="8959411" cy="4168346"/>
          </a:xfrm>
          <a:prstGeom prst="rect">
            <a:avLst/>
          </a:prstGeom>
        </p:spPr>
        <p:txBody>
          <a:bodyPr>
            <a:normAutofit/>
          </a:bodyPr>
          <a:lstStyle/>
          <a:p>
            <a:pPr algn="just" defTabSz="914446">
              <a:lnSpc>
                <a:spcPct val="90000"/>
              </a:lnSpc>
              <a:spcBef>
                <a:spcPts val="1000"/>
              </a:spcBef>
              <a:defRPr/>
            </a:pPr>
            <a:r>
              <a:rPr lang="en-US" sz="2400" dirty="0">
                <a:latin typeface="Times New Roman" panose="02020603050405020304" pitchFamily="18" charset="0"/>
                <a:cs typeface="Times New Roman" panose="02020603050405020304" pitchFamily="18" charset="0"/>
              </a:rPr>
              <a:t>Business Research is described as the systematic and objective procedure for producing information for help in making business decisions. Business research should be objective, which means that the information found needs to be detached and impersonal instead of biased. Research facilitates the managerial decision process for all aspects of a business. </a:t>
            </a:r>
          </a:p>
          <a:p>
            <a:pPr algn="just" defTabSz="914446">
              <a:lnSpc>
                <a:spcPct val="90000"/>
              </a:lnSpc>
              <a:spcBef>
                <a:spcPts val="1000"/>
              </a:spcBef>
              <a:defRPr/>
            </a:pPr>
            <a:endParaRPr lang="en-US" sz="2400" dirty="0">
              <a:latin typeface="Times New Roman" panose="02020603050405020304" pitchFamily="18" charset="0"/>
              <a:cs typeface="Times New Roman" panose="02020603050405020304" pitchFamily="18" charset="0"/>
            </a:endParaRPr>
          </a:p>
          <a:p>
            <a:pPr algn="just" defTabSz="914446">
              <a:lnSpc>
                <a:spcPct val="90000"/>
              </a:lnSpc>
              <a:spcBef>
                <a:spcPts val="1000"/>
              </a:spcBef>
              <a:defRPr/>
            </a:pPr>
            <a:r>
              <a:rPr lang="en-US" sz="2400" dirty="0">
                <a:latin typeface="Times New Roman" panose="02020603050405020304" pitchFamily="18" charset="0"/>
                <a:cs typeface="Times New Roman" panose="02020603050405020304" pitchFamily="18" charset="0"/>
              </a:rPr>
              <a:t>By lowering the uncertainty of decisions, it cuts down on the risk of making incorrect decisions. Research should be an aid to managerial </a:t>
            </a:r>
            <a:r>
              <a:rPr lang="en-US" sz="2400" dirty="0" err="1">
                <a:latin typeface="Times New Roman" panose="02020603050405020304" pitchFamily="18" charset="0"/>
                <a:cs typeface="Times New Roman" panose="02020603050405020304" pitchFamily="18" charset="0"/>
              </a:rPr>
              <a:t>judgement</a:t>
            </a:r>
            <a:r>
              <a:rPr lang="en-US" sz="2400" dirty="0">
                <a:latin typeface="Times New Roman" panose="02020603050405020304" pitchFamily="18" charset="0"/>
                <a:cs typeface="Times New Roman" panose="02020603050405020304" pitchFamily="18" charset="0"/>
              </a:rPr>
              <a:t> but not a replacement for it.</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36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1400"/>
                                  </p:stCondLst>
                                  <p:iterate type="lt">
                                    <p:tmPct val="11111"/>
                                  </p:iterate>
                                  <p:childTnLst>
                                    <p:set>
                                      <p:cBhvr>
                                        <p:cTn id="6" dur="1" fill="hold">
                                          <p:stCondLst>
                                            <p:cond delay="0"/>
                                          </p:stCondLst>
                                        </p:cTn>
                                        <p:tgtEl>
                                          <p:spTgt spid="45">
                                            <p:txEl>
                                              <p:pRg st="0" end="0"/>
                                            </p:txEl>
                                          </p:spTgt>
                                        </p:tgtEl>
                                        <p:attrNameLst>
                                          <p:attrName>style.visibility</p:attrName>
                                        </p:attrNameLst>
                                      </p:cBhvr>
                                      <p:to>
                                        <p:strVal val="visible"/>
                                      </p:to>
                                    </p:set>
                                    <p:anim calcmode="lin" valueType="num">
                                      <p:cBhvr>
                                        <p:cTn id="7" dur="500" fill="hold"/>
                                        <p:tgtEl>
                                          <p:spTgt spid="4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5">
                                            <p:txEl>
                                              <p:pRg st="0" end="0"/>
                                            </p:txEl>
                                          </p:spTgt>
                                        </p:tgtEl>
                                      </p:cBhvr>
                                    </p:animEffect>
                                  </p:childTnLst>
                                </p:cTn>
                              </p:par>
                              <p:par>
                                <p:cTn id="12" presetID="53" presetClass="entr" presetSubtype="16" fill="hold" grpId="0" nodeType="withEffect">
                                  <p:stCondLst>
                                    <p:cond delay="240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par>
                                <p:cTn id="17" presetID="53" presetClass="entr" presetSubtype="16" fill="hold" grpId="0" nodeType="withEffect">
                                  <p:stCondLst>
                                    <p:cond delay="260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par>
                                <p:cTn id="22" presetID="53" presetClass="entr" presetSubtype="16" fill="hold" grpId="0" nodeType="withEffect">
                                  <p:stCondLst>
                                    <p:cond delay="280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par>
                                <p:cTn id="27" presetID="53" presetClass="entr" presetSubtype="16" fill="hold" grpId="0" nodeType="withEffect">
                                  <p:stCondLst>
                                    <p:cond delay="3000"/>
                                  </p:stCondLst>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fltVal val="0"/>
                                          </p:val>
                                        </p:tav>
                                        <p:tav tm="100000">
                                          <p:val>
                                            <p:strVal val="#ppt_h"/>
                                          </p:val>
                                        </p:tav>
                                      </p:tavLst>
                                    </p:anim>
                                    <p:animEffect transition="in" filter="fade">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blinds(horizontal)">
                                      <p:cBhvr>
                                        <p:cTn id="3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allAtOnce"/>
      <p:bldP spid="19" grpId="0" animBg="1"/>
      <p:bldP spid="20" grpId="0" animBg="1"/>
      <p:bldP spid="21" grpId="0" animBg="1"/>
      <p:bldP spid="22" grpId="0" animBg="1"/>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45" name="Title Text">
            <a:extLst>
              <a:ext uri="{FF2B5EF4-FFF2-40B4-BE49-F238E27FC236}">
                <a16:creationId xmlns:a16="http://schemas.microsoft.com/office/drawing/2014/main" xmlns="" id="{EB2D4F22-703C-434C-A8FE-746D5A7CD914}"/>
              </a:ext>
            </a:extLst>
          </p:cNvPr>
          <p:cNvSpPr>
            <a:spLocks noChangeArrowheads="1"/>
          </p:cNvSpPr>
          <p:nvPr/>
        </p:nvSpPr>
        <p:spPr bwMode="auto">
          <a:xfrm>
            <a:off x="168691" y="471502"/>
            <a:ext cx="10906897" cy="653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5870"/>
              </a:lnSpc>
            </a:pPr>
            <a:r>
              <a:rPr lang="en-US" sz="2933" b="1" dirty="0"/>
              <a:t>Scope of Business Research Includes the Following Areas:-</a:t>
            </a:r>
            <a:endParaRPr lang="en-US" altLang="en-US" sz="2933" b="1" spc="49" dirty="0">
              <a:cs typeface="Arial" pitchFamily="34" charset="0"/>
            </a:endParaRPr>
          </a:p>
        </p:txBody>
      </p:sp>
      <p:sp>
        <p:nvSpPr>
          <p:cNvPr id="56" name="Flowchart: Process 12">
            <a:extLst>
              <a:ext uri="{FF2B5EF4-FFF2-40B4-BE49-F238E27FC236}">
                <a16:creationId xmlns:a16="http://schemas.microsoft.com/office/drawing/2014/main" xmlns="" id="{52E2D6D0-453E-41B7-8FD2-4F1F3C15F95B}"/>
              </a:ext>
            </a:extLst>
          </p:cNvPr>
          <p:cNvSpPr/>
          <p:nvPr/>
        </p:nvSpPr>
        <p:spPr>
          <a:xfrm>
            <a:off x="5093298" y="5116910"/>
            <a:ext cx="338122" cy="1123245"/>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165"/>
              <a:gd name="connsiteY0" fmla="*/ 3950 h 13950"/>
              <a:gd name="connsiteX1" fmla="*/ 10165 w 10165"/>
              <a:gd name="connsiteY1" fmla="*/ 0 h 13950"/>
              <a:gd name="connsiteX2" fmla="*/ 10000 w 10165"/>
              <a:gd name="connsiteY2" fmla="*/ 13950 h 13950"/>
              <a:gd name="connsiteX3" fmla="*/ 0 w 10165"/>
              <a:gd name="connsiteY3" fmla="*/ 13950 h 13950"/>
              <a:gd name="connsiteX4" fmla="*/ 0 w 10165"/>
              <a:gd name="connsiteY4" fmla="*/ 3950 h 13950"/>
              <a:gd name="connsiteX0" fmla="*/ 0 w 12773"/>
              <a:gd name="connsiteY0" fmla="*/ 5436 h 13950"/>
              <a:gd name="connsiteX1" fmla="*/ 12773 w 12773"/>
              <a:gd name="connsiteY1" fmla="*/ 0 h 13950"/>
              <a:gd name="connsiteX2" fmla="*/ 12608 w 12773"/>
              <a:gd name="connsiteY2" fmla="*/ 13950 h 13950"/>
              <a:gd name="connsiteX3" fmla="*/ 2608 w 12773"/>
              <a:gd name="connsiteY3" fmla="*/ 13950 h 13950"/>
              <a:gd name="connsiteX4" fmla="*/ 0 w 12773"/>
              <a:gd name="connsiteY4" fmla="*/ 5436 h 13950"/>
              <a:gd name="connsiteX0" fmla="*/ 0 w 12773"/>
              <a:gd name="connsiteY0" fmla="*/ 5436 h 14502"/>
              <a:gd name="connsiteX1" fmla="*/ 12773 w 12773"/>
              <a:gd name="connsiteY1" fmla="*/ 0 h 14502"/>
              <a:gd name="connsiteX2" fmla="*/ 12608 w 12773"/>
              <a:gd name="connsiteY2" fmla="*/ 13950 h 14502"/>
              <a:gd name="connsiteX3" fmla="*/ 0 w 12773"/>
              <a:gd name="connsiteY3" fmla="*/ 14502 h 14502"/>
              <a:gd name="connsiteX4" fmla="*/ 0 w 12773"/>
              <a:gd name="connsiteY4" fmla="*/ 5436 h 14502"/>
              <a:gd name="connsiteX0" fmla="*/ 0 w 12773"/>
              <a:gd name="connsiteY0" fmla="*/ 5436 h 14502"/>
              <a:gd name="connsiteX1" fmla="*/ 12773 w 12773"/>
              <a:gd name="connsiteY1" fmla="*/ 0 h 14502"/>
              <a:gd name="connsiteX2" fmla="*/ 12732 w 12773"/>
              <a:gd name="connsiteY2" fmla="*/ 10299 h 14502"/>
              <a:gd name="connsiteX3" fmla="*/ 0 w 12773"/>
              <a:gd name="connsiteY3" fmla="*/ 14502 h 14502"/>
              <a:gd name="connsiteX4" fmla="*/ 0 w 12773"/>
              <a:gd name="connsiteY4" fmla="*/ 5436 h 1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 h="14502">
                <a:moveTo>
                  <a:pt x="0" y="5436"/>
                </a:moveTo>
                <a:lnTo>
                  <a:pt x="12773" y="0"/>
                </a:lnTo>
                <a:cubicBezTo>
                  <a:pt x="12759" y="3433"/>
                  <a:pt x="12746" y="6866"/>
                  <a:pt x="12732" y="10299"/>
                </a:cubicBezTo>
                <a:lnTo>
                  <a:pt x="0" y="14502"/>
                </a:lnTo>
                <a:lnTo>
                  <a:pt x="0" y="5436"/>
                </a:lnTo>
                <a:close/>
              </a:path>
            </a:pathLst>
          </a:cu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4">
              <a:solidFill>
                <a:schemeClr val="tx1"/>
              </a:solidFill>
            </a:endParaRPr>
          </a:p>
        </p:txBody>
      </p:sp>
      <p:sp>
        <p:nvSpPr>
          <p:cNvPr id="19" name="Rectangle: Rounded Corners 14">
            <a:extLst>
              <a:ext uri="{FF2B5EF4-FFF2-40B4-BE49-F238E27FC236}">
                <a16:creationId xmlns:a16="http://schemas.microsoft.com/office/drawing/2014/main" xmlns="" id="{4CEC6437-5D50-411D-B988-CF288EFFB64D}"/>
              </a:ext>
            </a:extLst>
          </p:cNvPr>
          <p:cNvSpPr/>
          <p:nvPr/>
        </p:nvSpPr>
        <p:spPr>
          <a:xfrm>
            <a:off x="4951726" y="1189187"/>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0" name="Rectangle: Rounded Corners 15">
            <a:extLst>
              <a:ext uri="{FF2B5EF4-FFF2-40B4-BE49-F238E27FC236}">
                <a16:creationId xmlns:a16="http://schemas.microsoft.com/office/drawing/2014/main" xmlns="" id="{332E2ACF-C61B-498F-A761-CD9848828678}"/>
              </a:ext>
            </a:extLst>
          </p:cNvPr>
          <p:cNvSpPr/>
          <p:nvPr/>
        </p:nvSpPr>
        <p:spPr>
          <a:xfrm>
            <a:off x="5235109" y="1189187"/>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1" name="Rectangle: Rounded Corners 16">
            <a:extLst>
              <a:ext uri="{FF2B5EF4-FFF2-40B4-BE49-F238E27FC236}">
                <a16:creationId xmlns:a16="http://schemas.microsoft.com/office/drawing/2014/main" xmlns="" id="{EEA29CF5-01AF-4FFC-AE07-544A8FD3DA4B}"/>
              </a:ext>
            </a:extLst>
          </p:cNvPr>
          <p:cNvSpPr/>
          <p:nvPr/>
        </p:nvSpPr>
        <p:spPr>
          <a:xfrm>
            <a:off x="5518492" y="1189187"/>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2" name="Rectangle: Rounded Corners 17">
            <a:extLst>
              <a:ext uri="{FF2B5EF4-FFF2-40B4-BE49-F238E27FC236}">
                <a16:creationId xmlns:a16="http://schemas.microsoft.com/office/drawing/2014/main" xmlns="" id="{45836C1B-A887-454A-8C90-9F5335412347}"/>
              </a:ext>
            </a:extLst>
          </p:cNvPr>
          <p:cNvSpPr/>
          <p:nvPr/>
        </p:nvSpPr>
        <p:spPr>
          <a:xfrm>
            <a:off x="5801876" y="1189187"/>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7" name="Content Placeholder 2">
            <a:extLst>
              <a:ext uri="{FF2B5EF4-FFF2-40B4-BE49-F238E27FC236}">
                <a16:creationId xmlns:a16="http://schemas.microsoft.com/office/drawing/2014/main" xmlns="" id="{11D9F337-78BC-7CF5-2D60-EC883C9C8FF2}"/>
              </a:ext>
            </a:extLst>
          </p:cNvPr>
          <p:cNvSpPr txBox="1">
            <a:spLocks/>
          </p:cNvSpPr>
          <p:nvPr/>
        </p:nvSpPr>
        <p:spPr>
          <a:xfrm>
            <a:off x="2195199" y="1770887"/>
            <a:ext cx="8959411" cy="4514335"/>
          </a:xfrm>
          <a:prstGeom prst="rect">
            <a:avLst/>
          </a:prstGeom>
        </p:spPr>
        <p:txBody>
          <a:bodyPr>
            <a:normAutofit fontScale="92500"/>
          </a:bodyPr>
          <a:lstStyle/>
          <a:p>
            <a:pPr algn="just">
              <a:buFont typeface="Wingdings" pitchFamily="2" charset="2"/>
              <a:buChar char="v"/>
            </a:pPr>
            <a:r>
              <a:rPr lang="en-US" sz="2400" b="1" dirty="0">
                <a:latin typeface="Times New Roman" panose="02020603050405020304" pitchFamily="18" charset="0"/>
                <a:cs typeface="Times New Roman" panose="02020603050405020304" pitchFamily="18" charset="0"/>
              </a:rPr>
              <a:t>Production Management</a:t>
            </a:r>
            <a:r>
              <a:rPr lang="en-US" sz="2400" dirty="0">
                <a:latin typeface="Times New Roman" panose="02020603050405020304" pitchFamily="18" charset="0"/>
                <a:cs typeface="Times New Roman" panose="02020603050405020304" pitchFamily="18" charset="0"/>
              </a:rPr>
              <a:t>: The research performs an important function in product development, diversification, introducing a new product, product improvement, process technologies, choosing a site, new investment etc.</a:t>
            </a:r>
          </a:p>
          <a:p>
            <a:pPr algn="just">
              <a:buFont typeface="Wingdings" pitchFamily="2" charset="2"/>
              <a:buChar char="v"/>
            </a:pPr>
            <a:endParaRPr lang="en-US" sz="2400" dirty="0">
              <a:latin typeface="Times New Roman" panose="02020603050405020304" pitchFamily="18" charset="0"/>
              <a:cs typeface="Times New Roman" panose="02020603050405020304" pitchFamily="18" charset="0"/>
            </a:endParaRPr>
          </a:p>
          <a:p>
            <a:pPr algn="just">
              <a:buFont typeface="Wingdings" pitchFamily="2" charset="2"/>
              <a:buChar char="v"/>
            </a:pPr>
            <a:r>
              <a:rPr lang="en-US" sz="2400" b="1" dirty="0">
                <a:latin typeface="Times New Roman" panose="02020603050405020304" pitchFamily="18" charset="0"/>
                <a:cs typeface="Times New Roman" panose="02020603050405020304" pitchFamily="18" charset="0"/>
              </a:rPr>
              <a:t>Personnel Management</a:t>
            </a:r>
            <a:r>
              <a:rPr lang="en-US" sz="2400" dirty="0">
                <a:latin typeface="Times New Roman" panose="02020603050405020304" pitchFamily="18" charset="0"/>
                <a:cs typeface="Times New Roman" panose="02020603050405020304" pitchFamily="18" charset="0"/>
              </a:rPr>
              <a:t>: Research works well for job redesign, organization restructuring, development of motivational strategies and organizational development.</a:t>
            </a:r>
          </a:p>
          <a:p>
            <a:pPr algn="just">
              <a:buFont typeface="Wingdings" pitchFamily="2" charset="2"/>
              <a:buChar char="v"/>
            </a:pPr>
            <a:endParaRPr lang="en-US" sz="2400" dirty="0">
              <a:latin typeface="Times New Roman" panose="02020603050405020304" pitchFamily="18" charset="0"/>
              <a:cs typeface="Times New Roman" panose="02020603050405020304" pitchFamily="18" charset="0"/>
            </a:endParaRPr>
          </a:p>
          <a:p>
            <a:pPr algn="just">
              <a:buFont typeface="Wingdings" pitchFamily="2" charset="2"/>
              <a:buChar char="v"/>
            </a:pPr>
            <a:r>
              <a:rPr lang="en-US" sz="2400" b="1" dirty="0">
                <a:latin typeface="Times New Roman" panose="02020603050405020304" pitchFamily="18" charset="0"/>
                <a:cs typeface="Times New Roman" panose="02020603050405020304" pitchFamily="18" charset="0"/>
              </a:rPr>
              <a:t>Marketing Management</a:t>
            </a:r>
            <a:r>
              <a:rPr lang="en-US" sz="2400" dirty="0">
                <a:latin typeface="Times New Roman" panose="02020603050405020304" pitchFamily="18" charset="0"/>
                <a:cs typeface="Times New Roman" panose="02020603050405020304" pitchFamily="18" charset="0"/>
              </a:rPr>
              <a:t>: Research performs an important part in choice and size of target market, the consumer behavior with regards to attitudes, life style, and influences of the target market. It is the primary tool in determining price policy, selection of channel of distribution and development of sales strategies, product mix, promotional strategies, etc.</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24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1400"/>
                                  </p:stCondLst>
                                  <p:iterate type="lt">
                                    <p:tmPct val="11111"/>
                                  </p:iterate>
                                  <p:childTnLst>
                                    <p:set>
                                      <p:cBhvr>
                                        <p:cTn id="6" dur="1" fill="hold">
                                          <p:stCondLst>
                                            <p:cond delay="0"/>
                                          </p:stCondLst>
                                        </p:cTn>
                                        <p:tgtEl>
                                          <p:spTgt spid="45">
                                            <p:txEl>
                                              <p:pRg st="0" end="0"/>
                                            </p:txEl>
                                          </p:spTgt>
                                        </p:tgtEl>
                                        <p:attrNameLst>
                                          <p:attrName>style.visibility</p:attrName>
                                        </p:attrNameLst>
                                      </p:cBhvr>
                                      <p:to>
                                        <p:strVal val="visible"/>
                                      </p:to>
                                    </p:set>
                                    <p:anim calcmode="lin" valueType="num">
                                      <p:cBhvr>
                                        <p:cTn id="7" dur="500" fill="hold"/>
                                        <p:tgtEl>
                                          <p:spTgt spid="4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5">
                                            <p:txEl>
                                              <p:pRg st="0" end="0"/>
                                            </p:txEl>
                                          </p:spTgt>
                                        </p:tgtEl>
                                      </p:cBhvr>
                                    </p:animEffect>
                                  </p:childTnLst>
                                </p:cTn>
                              </p:par>
                              <p:par>
                                <p:cTn id="12" presetID="53" presetClass="entr" presetSubtype="16" fill="hold" grpId="0" nodeType="withEffect">
                                  <p:stCondLst>
                                    <p:cond delay="240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par>
                                <p:cTn id="17" presetID="53" presetClass="entr" presetSubtype="16" fill="hold" grpId="0" nodeType="withEffect">
                                  <p:stCondLst>
                                    <p:cond delay="260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par>
                                <p:cTn id="22" presetID="53" presetClass="entr" presetSubtype="16" fill="hold" grpId="0" nodeType="withEffect">
                                  <p:stCondLst>
                                    <p:cond delay="280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par>
                                <p:cTn id="27" presetID="53" presetClass="entr" presetSubtype="16" fill="hold" grpId="0" nodeType="withEffect">
                                  <p:stCondLst>
                                    <p:cond delay="3000"/>
                                  </p:stCondLst>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fltVal val="0"/>
                                          </p:val>
                                        </p:tav>
                                        <p:tav tm="100000">
                                          <p:val>
                                            <p:strVal val="#ppt_h"/>
                                          </p:val>
                                        </p:tav>
                                      </p:tavLst>
                                    </p:anim>
                                    <p:animEffect transition="in" filter="fade">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blinds(horizontal)">
                                      <p:cBhvr>
                                        <p:cTn id="3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allAtOnce"/>
      <p:bldP spid="19" grpId="0" animBg="1"/>
      <p:bldP spid="20" grpId="0" animBg="1"/>
      <p:bldP spid="21" grpId="0" animBg="1"/>
      <p:bldP spid="22" grpId="0" animBg="1"/>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45" name="Title Text">
            <a:extLst>
              <a:ext uri="{FF2B5EF4-FFF2-40B4-BE49-F238E27FC236}">
                <a16:creationId xmlns:a16="http://schemas.microsoft.com/office/drawing/2014/main" xmlns="" id="{EB2D4F22-703C-434C-A8FE-746D5A7CD914}"/>
              </a:ext>
            </a:extLst>
          </p:cNvPr>
          <p:cNvSpPr>
            <a:spLocks noChangeArrowheads="1"/>
          </p:cNvSpPr>
          <p:nvPr/>
        </p:nvSpPr>
        <p:spPr bwMode="auto">
          <a:xfrm>
            <a:off x="823784" y="430558"/>
            <a:ext cx="10906897" cy="653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5870"/>
              </a:lnSpc>
            </a:pPr>
            <a:r>
              <a:rPr lang="en-US" sz="2933" b="1" dirty="0"/>
              <a:t>Scope of Business Research Includes the Following Areas:-</a:t>
            </a:r>
            <a:endParaRPr lang="en-US" altLang="en-US" sz="2933" b="1" spc="49" dirty="0">
              <a:cs typeface="Arial" pitchFamily="34" charset="0"/>
            </a:endParaRPr>
          </a:p>
        </p:txBody>
      </p:sp>
      <p:sp>
        <p:nvSpPr>
          <p:cNvPr id="56" name="Flowchart: Process 12">
            <a:extLst>
              <a:ext uri="{FF2B5EF4-FFF2-40B4-BE49-F238E27FC236}">
                <a16:creationId xmlns:a16="http://schemas.microsoft.com/office/drawing/2014/main" xmlns="" id="{52E2D6D0-453E-41B7-8FD2-4F1F3C15F95B}"/>
              </a:ext>
            </a:extLst>
          </p:cNvPr>
          <p:cNvSpPr/>
          <p:nvPr/>
        </p:nvSpPr>
        <p:spPr>
          <a:xfrm>
            <a:off x="5748391" y="5075966"/>
            <a:ext cx="338122" cy="1123245"/>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165"/>
              <a:gd name="connsiteY0" fmla="*/ 3950 h 13950"/>
              <a:gd name="connsiteX1" fmla="*/ 10165 w 10165"/>
              <a:gd name="connsiteY1" fmla="*/ 0 h 13950"/>
              <a:gd name="connsiteX2" fmla="*/ 10000 w 10165"/>
              <a:gd name="connsiteY2" fmla="*/ 13950 h 13950"/>
              <a:gd name="connsiteX3" fmla="*/ 0 w 10165"/>
              <a:gd name="connsiteY3" fmla="*/ 13950 h 13950"/>
              <a:gd name="connsiteX4" fmla="*/ 0 w 10165"/>
              <a:gd name="connsiteY4" fmla="*/ 3950 h 13950"/>
              <a:gd name="connsiteX0" fmla="*/ 0 w 12773"/>
              <a:gd name="connsiteY0" fmla="*/ 5436 h 13950"/>
              <a:gd name="connsiteX1" fmla="*/ 12773 w 12773"/>
              <a:gd name="connsiteY1" fmla="*/ 0 h 13950"/>
              <a:gd name="connsiteX2" fmla="*/ 12608 w 12773"/>
              <a:gd name="connsiteY2" fmla="*/ 13950 h 13950"/>
              <a:gd name="connsiteX3" fmla="*/ 2608 w 12773"/>
              <a:gd name="connsiteY3" fmla="*/ 13950 h 13950"/>
              <a:gd name="connsiteX4" fmla="*/ 0 w 12773"/>
              <a:gd name="connsiteY4" fmla="*/ 5436 h 13950"/>
              <a:gd name="connsiteX0" fmla="*/ 0 w 12773"/>
              <a:gd name="connsiteY0" fmla="*/ 5436 h 14502"/>
              <a:gd name="connsiteX1" fmla="*/ 12773 w 12773"/>
              <a:gd name="connsiteY1" fmla="*/ 0 h 14502"/>
              <a:gd name="connsiteX2" fmla="*/ 12608 w 12773"/>
              <a:gd name="connsiteY2" fmla="*/ 13950 h 14502"/>
              <a:gd name="connsiteX3" fmla="*/ 0 w 12773"/>
              <a:gd name="connsiteY3" fmla="*/ 14502 h 14502"/>
              <a:gd name="connsiteX4" fmla="*/ 0 w 12773"/>
              <a:gd name="connsiteY4" fmla="*/ 5436 h 14502"/>
              <a:gd name="connsiteX0" fmla="*/ 0 w 12773"/>
              <a:gd name="connsiteY0" fmla="*/ 5436 h 14502"/>
              <a:gd name="connsiteX1" fmla="*/ 12773 w 12773"/>
              <a:gd name="connsiteY1" fmla="*/ 0 h 14502"/>
              <a:gd name="connsiteX2" fmla="*/ 12732 w 12773"/>
              <a:gd name="connsiteY2" fmla="*/ 10299 h 14502"/>
              <a:gd name="connsiteX3" fmla="*/ 0 w 12773"/>
              <a:gd name="connsiteY3" fmla="*/ 14502 h 14502"/>
              <a:gd name="connsiteX4" fmla="*/ 0 w 12773"/>
              <a:gd name="connsiteY4" fmla="*/ 5436 h 1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 h="14502">
                <a:moveTo>
                  <a:pt x="0" y="5436"/>
                </a:moveTo>
                <a:lnTo>
                  <a:pt x="12773" y="0"/>
                </a:lnTo>
                <a:cubicBezTo>
                  <a:pt x="12759" y="3433"/>
                  <a:pt x="12746" y="6866"/>
                  <a:pt x="12732" y="10299"/>
                </a:cubicBezTo>
                <a:lnTo>
                  <a:pt x="0" y="14502"/>
                </a:lnTo>
                <a:lnTo>
                  <a:pt x="0" y="5436"/>
                </a:lnTo>
                <a:close/>
              </a:path>
            </a:pathLst>
          </a:cu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4">
              <a:solidFill>
                <a:schemeClr val="tx1"/>
              </a:solidFill>
            </a:endParaRPr>
          </a:p>
        </p:txBody>
      </p:sp>
      <p:sp>
        <p:nvSpPr>
          <p:cNvPr id="19" name="Rectangle: Rounded Corners 14">
            <a:extLst>
              <a:ext uri="{FF2B5EF4-FFF2-40B4-BE49-F238E27FC236}">
                <a16:creationId xmlns:a16="http://schemas.microsoft.com/office/drawing/2014/main" xmlns="" id="{4CEC6437-5D50-411D-B988-CF288EFFB64D}"/>
              </a:ext>
            </a:extLst>
          </p:cNvPr>
          <p:cNvSpPr/>
          <p:nvPr/>
        </p:nvSpPr>
        <p:spPr>
          <a:xfrm>
            <a:off x="5606819" y="1148243"/>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0" name="Rectangle: Rounded Corners 15">
            <a:extLst>
              <a:ext uri="{FF2B5EF4-FFF2-40B4-BE49-F238E27FC236}">
                <a16:creationId xmlns:a16="http://schemas.microsoft.com/office/drawing/2014/main" xmlns="" id="{332E2ACF-C61B-498F-A761-CD9848828678}"/>
              </a:ext>
            </a:extLst>
          </p:cNvPr>
          <p:cNvSpPr/>
          <p:nvPr/>
        </p:nvSpPr>
        <p:spPr>
          <a:xfrm>
            <a:off x="5890202" y="1148243"/>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1" name="Rectangle: Rounded Corners 16">
            <a:extLst>
              <a:ext uri="{FF2B5EF4-FFF2-40B4-BE49-F238E27FC236}">
                <a16:creationId xmlns:a16="http://schemas.microsoft.com/office/drawing/2014/main" xmlns="" id="{EEA29CF5-01AF-4FFC-AE07-544A8FD3DA4B}"/>
              </a:ext>
            </a:extLst>
          </p:cNvPr>
          <p:cNvSpPr/>
          <p:nvPr/>
        </p:nvSpPr>
        <p:spPr>
          <a:xfrm>
            <a:off x="6173585" y="1148243"/>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2" name="Rectangle: Rounded Corners 17">
            <a:extLst>
              <a:ext uri="{FF2B5EF4-FFF2-40B4-BE49-F238E27FC236}">
                <a16:creationId xmlns:a16="http://schemas.microsoft.com/office/drawing/2014/main" xmlns="" id="{45836C1B-A887-454A-8C90-9F5335412347}"/>
              </a:ext>
            </a:extLst>
          </p:cNvPr>
          <p:cNvSpPr/>
          <p:nvPr/>
        </p:nvSpPr>
        <p:spPr>
          <a:xfrm>
            <a:off x="6456969" y="1148243"/>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7" name="Content Placeholder 2">
            <a:extLst>
              <a:ext uri="{FF2B5EF4-FFF2-40B4-BE49-F238E27FC236}">
                <a16:creationId xmlns:a16="http://schemas.microsoft.com/office/drawing/2014/main" xmlns="" id="{11D9F337-78BC-7CF5-2D60-EC883C9C8FF2}"/>
              </a:ext>
            </a:extLst>
          </p:cNvPr>
          <p:cNvSpPr txBox="1">
            <a:spLocks/>
          </p:cNvSpPr>
          <p:nvPr/>
        </p:nvSpPr>
        <p:spPr>
          <a:xfrm>
            <a:off x="823784" y="1684876"/>
            <a:ext cx="8959411" cy="4514335"/>
          </a:xfrm>
          <a:prstGeom prst="rect">
            <a:avLst/>
          </a:prstGeom>
        </p:spPr>
        <p:txBody>
          <a:bodyPr>
            <a:normAutofit/>
          </a:bodyPr>
          <a:lstStyle/>
          <a:p>
            <a:pPr algn="just">
              <a:buFont typeface="Wingdings" pitchFamily="2" charset="2"/>
              <a:buChar char="v"/>
            </a:pPr>
            <a:r>
              <a:rPr lang="en-US" sz="2400" b="1" dirty="0">
                <a:latin typeface="Times New Roman" panose="02020603050405020304" pitchFamily="18" charset="0"/>
                <a:cs typeface="Times New Roman" panose="02020603050405020304" pitchFamily="18" charset="0"/>
              </a:rPr>
              <a:t>Financial Management: </a:t>
            </a:r>
            <a:r>
              <a:rPr lang="en-US" sz="2400" dirty="0">
                <a:latin typeface="Times New Roman" panose="02020603050405020304" pitchFamily="18" charset="0"/>
                <a:cs typeface="Times New Roman" panose="02020603050405020304" pitchFamily="18" charset="0"/>
              </a:rPr>
              <a:t>Research can be useful for portfolio management, distribution of dividend, capital raising, hedging and looking after fluctuations in foreign currency and product cycles.</a:t>
            </a:r>
          </a:p>
          <a:p>
            <a:pPr algn="just">
              <a:buFont typeface="Wingdings" pitchFamily="2" charset="2"/>
              <a:buChar char="v"/>
            </a:pPr>
            <a:endParaRPr lang="en-US" sz="2400" dirty="0">
              <a:latin typeface="Times New Roman" panose="02020603050405020304" pitchFamily="18" charset="0"/>
              <a:cs typeface="Times New Roman" panose="02020603050405020304" pitchFamily="18" charset="0"/>
            </a:endParaRPr>
          </a:p>
          <a:p>
            <a:pPr algn="just">
              <a:buFont typeface="Wingdings" pitchFamily="2" charset="2"/>
              <a:buChar char="v"/>
            </a:pPr>
            <a:r>
              <a:rPr lang="en-US" sz="2400" b="1" dirty="0">
                <a:latin typeface="Times New Roman" panose="02020603050405020304" pitchFamily="18" charset="0"/>
                <a:cs typeface="Times New Roman" panose="02020603050405020304" pitchFamily="18" charset="0"/>
              </a:rPr>
              <a:t>Materials Management: </a:t>
            </a:r>
            <a:r>
              <a:rPr lang="en-US" sz="2400" dirty="0">
                <a:latin typeface="Times New Roman" panose="02020603050405020304" pitchFamily="18" charset="0"/>
                <a:cs typeface="Times New Roman" panose="02020603050405020304" pitchFamily="18" charset="0"/>
              </a:rPr>
              <a:t>It is utilized in choosing the supplier, making the decisions relevant to make or buy as well as in selecting negotiation strategies.</a:t>
            </a:r>
          </a:p>
          <a:p>
            <a:pPr algn="just">
              <a:buFont typeface="Wingdings" pitchFamily="2" charset="2"/>
              <a:buChar char="v"/>
            </a:pPr>
            <a:endParaRPr lang="en-US" sz="2400" dirty="0">
              <a:latin typeface="Times New Roman" panose="02020603050405020304" pitchFamily="18" charset="0"/>
              <a:cs typeface="Times New Roman" panose="02020603050405020304" pitchFamily="18" charset="0"/>
            </a:endParaRPr>
          </a:p>
          <a:p>
            <a:pPr algn="just">
              <a:buFont typeface="Wingdings" pitchFamily="2" charset="2"/>
              <a:buChar char="v"/>
            </a:pPr>
            <a:r>
              <a:rPr lang="en-US" sz="2400" b="1" dirty="0">
                <a:latin typeface="Times New Roman" panose="02020603050405020304" pitchFamily="18" charset="0"/>
                <a:cs typeface="Times New Roman" panose="02020603050405020304" pitchFamily="18" charset="0"/>
              </a:rPr>
              <a:t>General Management: </a:t>
            </a:r>
            <a:r>
              <a:rPr lang="en-US" sz="2400" dirty="0">
                <a:latin typeface="Times New Roman" panose="02020603050405020304" pitchFamily="18" charset="0"/>
                <a:cs typeface="Times New Roman" panose="02020603050405020304" pitchFamily="18" charset="0"/>
              </a:rPr>
              <a:t>It contributes greatly in developing the standards, objectives, long-term goals, and growth strategies.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691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1400"/>
                                  </p:stCondLst>
                                  <p:iterate type="lt">
                                    <p:tmPct val="11111"/>
                                  </p:iterate>
                                  <p:childTnLst>
                                    <p:set>
                                      <p:cBhvr>
                                        <p:cTn id="6" dur="1" fill="hold">
                                          <p:stCondLst>
                                            <p:cond delay="0"/>
                                          </p:stCondLst>
                                        </p:cTn>
                                        <p:tgtEl>
                                          <p:spTgt spid="45">
                                            <p:txEl>
                                              <p:pRg st="0" end="0"/>
                                            </p:txEl>
                                          </p:spTgt>
                                        </p:tgtEl>
                                        <p:attrNameLst>
                                          <p:attrName>style.visibility</p:attrName>
                                        </p:attrNameLst>
                                      </p:cBhvr>
                                      <p:to>
                                        <p:strVal val="visible"/>
                                      </p:to>
                                    </p:set>
                                    <p:anim calcmode="lin" valueType="num">
                                      <p:cBhvr>
                                        <p:cTn id="7" dur="500" fill="hold"/>
                                        <p:tgtEl>
                                          <p:spTgt spid="4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5">
                                            <p:txEl>
                                              <p:pRg st="0" end="0"/>
                                            </p:txEl>
                                          </p:spTgt>
                                        </p:tgtEl>
                                      </p:cBhvr>
                                    </p:animEffect>
                                  </p:childTnLst>
                                </p:cTn>
                              </p:par>
                              <p:par>
                                <p:cTn id="12" presetID="53" presetClass="entr" presetSubtype="16" fill="hold" grpId="0" nodeType="withEffect">
                                  <p:stCondLst>
                                    <p:cond delay="240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par>
                                <p:cTn id="17" presetID="53" presetClass="entr" presetSubtype="16" fill="hold" grpId="0" nodeType="withEffect">
                                  <p:stCondLst>
                                    <p:cond delay="260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par>
                                <p:cTn id="22" presetID="53" presetClass="entr" presetSubtype="16" fill="hold" grpId="0" nodeType="withEffect">
                                  <p:stCondLst>
                                    <p:cond delay="280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par>
                                <p:cTn id="27" presetID="53" presetClass="entr" presetSubtype="16" fill="hold" grpId="0" nodeType="withEffect">
                                  <p:stCondLst>
                                    <p:cond delay="3000"/>
                                  </p:stCondLst>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fltVal val="0"/>
                                          </p:val>
                                        </p:tav>
                                        <p:tav tm="100000">
                                          <p:val>
                                            <p:strVal val="#ppt_h"/>
                                          </p:val>
                                        </p:tav>
                                      </p:tavLst>
                                    </p:anim>
                                    <p:animEffect transition="in" filter="fade">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blinds(horizontal)">
                                      <p:cBhvr>
                                        <p:cTn id="3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allAtOnce"/>
      <p:bldP spid="19" grpId="0" animBg="1"/>
      <p:bldP spid="20" grpId="0" animBg="1"/>
      <p:bldP spid="21" grpId="0" animBg="1"/>
      <p:bldP spid="22" grpId="0" animBg="1"/>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Text">
            <a:extLst>
              <a:ext uri="{FF2B5EF4-FFF2-40B4-BE49-F238E27FC236}">
                <a16:creationId xmlns:a16="http://schemas.microsoft.com/office/drawing/2014/main" xmlns="" id="{094646B9-C0C8-41FD-9594-3B3E7F0CFEFA}"/>
              </a:ext>
            </a:extLst>
          </p:cNvPr>
          <p:cNvSpPr>
            <a:spLocks noChangeArrowheads="1"/>
          </p:cNvSpPr>
          <p:nvPr/>
        </p:nvSpPr>
        <p:spPr bwMode="auto">
          <a:xfrm>
            <a:off x="1181166" y="2885117"/>
            <a:ext cx="3963125" cy="151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a:lnSpc>
                <a:spcPts val="5870"/>
              </a:lnSpc>
            </a:pPr>
            <a:r>
              <a:rPr lang="en-US" altLang="en-US" sz="8805" b="1" spc="49" dirty="0">
                <a:solidFill>
                  <a:schemeClr val="accent2"/>
                </a:solidFill>
                <a:latin typeface="Calibri" panose="020F0502020204030204" pitchFamily="34" charset="0"/>
                <a:cs typeface="Calibri" panose="020F0502020204030204" pitchFamily="34" charset="0"/>
              </a:rPr>
              <a:t>THANK YOU</a:t>
            </a:r>
            <a:endParaRPr lang="en-US" altLang="en-US" sz="5870" b="1" spc="49" dirty="0">
              <a:solidFill>
                <a:srgbClr val="FFD602"/>
              </a:solidFill>
              <a:latin typeface="Calibri" panose="020F0502020204030204" pitchFamily="34" charset="0"/>
              <a:cs typeface="Calibri" panose="020F0502020204030204" pitchFamily="34" charset="0"/>
            </a:endParaRPr>
          </a:p>
        </p:txBody>
      </p:sp>
      <p:sp>
        <p:nvSpPr>
          <p:cNvPr id="33" name="Callout Text" hidden="1">
            <a:extLst>
              <a:ext uri="{FF2B5EF4-FFF2-40B4-BE49-F238E27FC236}">
                <a16:creationId xmlns:a16="http://schemas.microsoft.com/office/drawing/2014/main" xmlns="" id="{B6F959A3-D223-477B-8394-88BD02F24913}"/>
              </a:ext>
            </a:extLst>
          </p:cNvPr>
          <p:cNvSpPr/>
          <p:nvPr/>
        </p:nvSpPr>
        <p:spPr>
          <a:xfrm>
            <a:off x="928179" y="3764681"/>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15" name="Rectangle: Rounded Corners 14">
            <a:extLst>
              <a:ext uri="{FF2B5EF4-FFF2-40B4-BE49-F238E27FC236}">
                <a16:creationId xmlns:a16="http://schemas.microsoft.com/office/drawing/2014/main" xmlns="" id="{4CEC6437-5D50-411D-B988-CF288EFFB64D}"/>
              </a:ext>
            </a:extLst>
          </p:cNvPr>
          <p:cNvSpPr/>
          <p:nvPr/>
        </p:nvSpPr>
        <p:spPr>
          <a:xfrm>
            <a:off x="3044585" y="4868736"/>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6" name="Rectangle: Rounded Corners 15">
            <a:extLst>
              <a:ext uri="{FF2B5EF4-FFF2-40B4-BE49-F238E27FC236}">
                <a16:creationId xmlns:a16="http://schemas.microsoft.com/office/drawing/2014/main" xmlns="" id="{332E2ACF-C61B-498F-A761-CD9848828678}"/>
              </a:ext>
            </a:extLst>
          </p:cNvPr>
          <p:cNvSpPr/>
          <p:nvPr/>
        </p:nvSpPr>
        <p:spPr>
          <a:xfrm>
            <a:off x="3327968" y="4868736"/>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7" name="Rectangle: Rounded Corners 16">
            <a:extLst>
              <a:ext uri="{FF2B5EF4-FFF2-40B4-BE49-F238E27FC236}">
                <a16:creationId xmlns:a16="http://schemas.microsoft.com/office/drawing/2014/main" xmlns="" id="{EEA29CF5-01AF-4FFC-AE07-544A8FD3DA4B}"/>
              </a:ext>
            </a:extLst>
          </p:cNvPr>
          <p:cNvSpPr/>
          <p:nvPr/>
        </p:nvSpPr>
        <p:spPr>
          <a:xfrm>
            <a:off x="3611351" y="4868736"/>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8" name="Rectangle: Rounded Corners 17">
            <a:extLst>
              <a:ext uri="{FF2B5EF4-FFF2-40B4-BE49-F238E27FC236}">
                <a16:creationId xmlns:a16="http://schemas.microsoft.com/office/drawing/2014/main" xmlns="" id="{45836C1B-A887-454A-8C90-9F5335412347}"/>
              </a:ext>
            </a:extLst>
          </p:cNvPr>
          <p:cNvSpPr/>
          <p:nvPr/>
        </p:nvSpPr>
        <p:spPr>
          <a:xfrm>
            <a:off x="3894735" y="4868736"/>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Tree>
    <p:extLst>
      <p:ext uri="{BB962C8B-B14F-4D97-AF65-F5344CB8AC3E}">
        <p14:creationId xmlns:p14="http://schemas.microsoft.com/office/powerpoint/2010/main" val="4040636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05A1E679-CD9D-4F99-9454-DB9B49E63E64}"/>
              </a:ext>
            </a:extLst>
          </p:cNvPr>
          <p:cNvSpPr txBox="1"/>
          <p:nvPr/>
        </p:nvSpPr>
        <p:spPr>
          <a:xfrm>
            <a:off x="560173" y="1040873"/>
            <a:ext cx="11071654" cy="4093428"/>
          </a:xfrm>
          <a:prstGeom prst="rect">
            <a:avLst/>
          </a:prstGeom>
          <a:noFill/>
          <a:ln>
            <a:noFill/>
          </a:ln>
          <a:effectLst>
            <a:innerShdw blurRad="63500" dist="50800" dir="13500000">
              <a:prstClr val="black">
                <a:alpha val="50000"/>
              </a:prstClr>
            </a:innerShdw>
          </a:effectLst>
        </p:spPr>
        <p:txBody>
          <a:bodyPr wrap="square" rtlCol="0">
            <a:spAutoFit/>
          </a:bodyPr>
          <a:lstStyle/>
          <a:p>
            <a:pPr algn="just">
              <a:lnSpc>
                <a:spcPts val="2641"/>
              </a:lnSpc>
            </a:pPr>
            <a:r>
              <a:rPr lang="en-US" sz="2133" dirty="0">
                <a:latin typeface="Times New Roman" panose="02020603050405020304" pitchFamily="18" charset="0"/>
                <a:cs typeface="Times New Roman" panose="02020603050405020304" pitchFamily="18" charset="0"/>
              </a:rPr>
              <a:t>Business research is a process of acquiring detailed information of all the areas of business and using such information in maximizing the sales and profit of the business. </a:t>
            </a:r>
          </a:p>
          <a:p>
            <a:pPr algn="just">
              <a:lnSpc>
                <a:spcPts val="2641"/>
              </a:lnSpc>
            </a:pPr>
            <a:endParaRPr lang="en-US" sz="2133" dirty="0">
              <a:latin typeface="Times New Roman" panose="02020603050405020304" pitchFamily="18" charset="0"/>
              <a:cs typeface="Times New Roman" panose="02020603050405020304" pitchFamily="18" charset="0"/>
            </a:endParaRPr>
          </a:p>
          <a:p>
            <a:pPr algn="just">
              <a:lnSpc>
                <a:spcPts val="2641"/>
              </a:lnSpc>
            </a:pPr>
            <a:r>
              <a:rPr lang="en-US" sz="2133" dirty="0">
                <a:latin typeface="Times New Roman" panose="02020603050405020304" pitchFamily="18" charset="0"/>
                <a:cs typeface="Times New Roman" panose="02020603050405020304" pitchFamily="18" charset="0"/>
              </a:rPr>
              <a:t>Such a study helps companies determine which product/service is most profitable or in demand. In simple words, it can be stated as the acquisition of information or knowledge for professional or commercial purpose to determine opportunities and goals for a business.</a:t>
            </a:r>
          </a:p>
          <a:p>
            <a:pPr algn="just">
              <a:lnSpc>
                <a:spcPts val="2641"/>
              </a:lnSpc>
            </a:pPr>
            <a:endParaRPr lang="en-US" sz="2133" dirty="0">
              <a:latin typeface="Times New Roman" panose="02020603050405020304" pitchFamily="18" charset="0"/>
              <a:cs typeface="Times New Roman" panose="02020603050405020304" pitchFamily="18" charset="0"/>
            </a:endParaRPr>
          </a:p>
          <a:p>
            <a:pPr algn="just">
              <a:lnSpc>
                <a:spcPts val="2641"/>
              </a:lnSpc>
            </a:pPr>
            <a:r>
              <a:rPr lang="en-US" sz="2133" dirty="0">
                <a:latin typeface="Times New Roman" panose="02020603050405020304" pitchFamily="18" charset="0"/>
                <a:cs typeface="Times New Roman" panose="02020603050405020304" pitchFamily="18" charset="0"/>
              </a:rPr>
              <a:t>Business research can be done for anything and everything. In general, when people speak about business research it means asking research questions to know where the money can be spent to increase sales, profits or market share. Such research is critical to make wise and informed decisions.</a:t>
            </a:r>
            <a:endParaRPr lang="en-IN" sz="2133" dirty="0">
              <a:latin typeface="Times New Roman" panose="02020603050405020304" pitchFamily="18" charset="0"/>
              <a:cs typeface="Times New Roman" panose="02020603050405020304" pitchFamily="18" charset="0"/>
            </a:endParaRPr>
          </a:p>
          <a:p>
            <a:pPr algn="just">
              <a:lnSpc>
                <a:spcPts val="2641"/>
              </a:lnSpc>
            </a:pPr>
            <a:endParaRPr lang="en-US" sz="2087" kern="500" dirty="0">
              <a:ln w="15875">
                <a:noFill/>
                <a:round/>
              </a:ln>
              <a:latin typeface="+mj-lt"/>
              <a:cs typeface="Calibri Light" panose="020F0302020204030204" pitchFamily="34" charset="0"/>
            </a:endParaRPr>
          </a:p>
        </p:txBody>
      </p:sp>
      <p:sp>
        <p:nvSpPr>
          <p:cNvPr id="16" name="Rectangle: Rounded Corners 14">
            <a:extLst>
              <a:ext uri="{FF2B5EF4-FFF2-40B4-BE49-F238E27FC236}">
                <a16:creationId xmlns:a16="http://schemas.microsoft.com/office/drawing/2014/main" xmlns="" id="{4CEC6437-5D50-411D-B988-CF288EFFB64D}"/>
              </a:ext>
            </a:extLst>
          </p:cNvPr>
          <p:cNvSpPr/>
          <p:nvPr/>
        </p:nvSpPr>
        <p:spPr>
          <a:xfrm>
            <a:off x="5308812" y="5162388"/>
            <a:ext cx="310689" cy="310689"/>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7" name="Rectangle: Rounded Corners 15">
            <a:extLst>
              <a:ext uri="{FF2B5EF4-FFF2-40B4-BE49-F238E27FC236}">
                <a16:creationId xmlns:a16="http://schemas.microsoft.com/office/drawing/2014/main" xmlns="" id="{332E2ACF-C61B-498F-A761-CD9848828678}"/>
              </a:ext>
            </a:extLst>
          </p:cNvPr>
          <p:cNvSpPr/>
          <p:nvPr/>
        </p:nvSpPr>
        <p:spPr>
          <a:xfrm>
            <a:off x="5723742" y="5162388"/>
            <a:ext cx="310689" cy="31068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8" name="Rectangle: Rounded Corners 16">
            <a:extLst>
              <a:ext uri="{FF2B5EF4-FFF2-40B4-BE49-F238E27FC236}">
                <a16:creationId xmlns:a16="http://schemas.microsoft.com/office/drawing/2014/main" xmlns="" id="{EEA29CF5-01AF-4FFC-AE07-544A8FD3DA4B}"/>
              </a:ext>
            </a:extLst>
          </p:cNvPr>
          <p:cNvSpPr/>
          <p:nvPr/>
        </p:nvSpPr>
        <p:spPr>
          <a:xfrm>
            <a:off x="6138672" y="5162388"/>
            <a:ext cx="310689" cy="3106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9" name="Rectangle: Rounded Corners 17">
            <a:extLst>
              <a:ext uri="{FF2B5EF4-FFF2-40B4-BE49-F238E27FC236}">
                <a16:creationId xmlns:a16="http://schemas.microsoft.com/office/drawing/2014/main" xmlns="" id="{45836C1B-A887-454A-8C90-9F5335412347}"/>
              </a:ext>
            </a:extLst>
          </p:cNvPr>
          <p:cNvSpPr/>
          <p:nvPr/>
        </p:nvSpPr>
        <p:spPr>
          <a:xfrm>
            <a:off x="6544833" y="5162388"/>
            <a:ext cx="310689" cy="31068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Tree>
    <p:extLst>
      <p:ext uri="{BB962C8B-B14F-4D97-AF65-F5344CB8AC3E}">
        <p14:creationId xmlns:p14="http://schemas.microsoft.com/office/powerpoint/2010/main" val="420827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20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40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par>
                                <p:cTn id="15" presetID="53" presetClass="entr" presetSubtype="16" fill="hold" grpId="0" nodeType="withEffect">
                                  <p:stCondLst>
                                    <p:cond delay="60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16" fill="hold" grpId="0" nodeType="withEffect">
                                  <p:stCondLst>
                                    <p:cond delay="80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par>
                                <p:cTn id="25" presetID="53" presetClass="exit" presetSubtype="32" fill="hold" grpId="1" nodeType="withEffect">
                                  <p:stCondLst>
                                    <p:cond delay="800"/>
                                  </p:stCondLst>
                                  <p:childTnLst>
                                    <p:anim calcmode="lin" valueType="num">
                                      <p:cBhvr>
                                        <p:cTn id="26" dur="500"/>
                                        <p:tgtEl>
                                          <p:spTgt spid="16"/>
                                        </p:tgtEl>
                                        <p:attrNameLst>
                                          <p:attrName>ppt_w</p:attrName>
                                        </p:attrNameLst>
                                      </p:cBhvr>
                                      <p:tavLst>
                                        <p:tav tm="0">
                                          <p:val>
                                            <p:strVal val="ppt_w"/>
                                          </p:val>
                                        </p:tav>
                                        <p:tav tm="100000">
                                          <p:val>
                                            <p:fltVal val="0"/>
                                          </p:val>
                                        </p:tav>
                                      </p:tavLst>
                                    </p:anim>
                                    <p:anim calcmode="lin" valueType="num">
                                      <p:cBhvr>
                                        <p:cTn id="27" dur="500"/>
                                        <p:tgtEl>
                                          <p:spTgt spid="16"/>
                                        </p:tgtEl>
                                        <p:attrNameLst>
                                          <p:attrName>ppt_h</p:attrName>
                                        </p:attrNameLst>
                                      </p:cBhvr>
                                      <p:tavLst>
                                        <p:tav tm="0">
                                          <p:val>
                                            <p:strVal val="ppt_h"/>
                                          </p:val>
                                        </p:tav>
                                        <p:tav tm="100000">
                                          <p:val>
                                            <p:fltVal val="0"/>
                                          </p:val>
                                        </p:tav>
                                      </p:tavLst>
                                    </p:anim>
                                    <p:animEffect transition="out" filter="fade">
                                      <p:cBhvr>
                                        <p:cTn id="28" dur="500"/>
                                        <p:tgtEl>
                                          <p:spTgt spid="16"/>
                                        </p:tgtEl>
                                      </p:cBhvr>
                                    </p:animEffect>
                                    <p:set>
                                      <p:cBhvr>
                                        <p:cTn id="29" dur="1" fill="hold">
                                          <p:stCondLst>
                                            <p:cond delay="499"/>
                                          </p:stCondLst>
                                        </p:cTn>
                                        <p:tgtEl>
                                          <p:spTgt spid="16"/>
                                        </p:tgtEl>
                                        <p:attrNameLst>
                                          <p:attrName>style.visibility</p:attrName>
                                        </p:attrNameLst>
                                      </p:cBhvr>
                                      <p:to>
                                        <p:strVal val="hidden"/>
                                      </p:to>
                                    </p:set>
                                  </p:childTnLst>
                                </p:cTn>
                              </p:par>
                              <p:par>
                                <p:cTn id="30" presetID="53" presetClass="exit" presetSubtype="32" fill="hold" grpId="1" nodeType="withEffect">
                                  <p:stCondLst>
                                    <p:cond delay="1000"/>
                                  </p:stCondLst>
                                  <p:childTnLst>
                                    <p:anim calcmode="lin" valueType="num">
                                      <p:cBhvr>
                                        <p:cTn id="31" dur="500"/>
                                        <p:tgtEl>
                                          <p:spTgt spid="17"/>
                                        </p:tgtEl>
                                        <p:attrNameLst>
                                          <p:attrName>ppt_w</p:attrName>
                                        </p:attrNameLst>
                                      </p:cBhvr>
                                      <p:tavLst>
                                        <p:tav tm="0">
                                          <p:val>
                                            <p:strVal val="ppt_w"/>
                                          </p:val>
                                        </p:tav>
                                        <p:tav tm="100000">
                                          <p:val>
                                            <p:fltVal val="0"/>
                                          </p:val>
                                        </p:tav>
                                      </p:tavLst>
                                    </p:anim>
                                    <p:anim calcmode="lin" valueType="num">
                                      <p:cBhvr>
                                        <p:cTn id="32" dur="500"/>
                                        <p:tgtEl>
                                          <p:spTgt spid="17"/>
                                        </p:tgtEl>
                                        <p:attrNameLst>
                                          <p:attrName>ppt_h</p:attrName>
                                        </p:attrNameLst>
                                      </p:cBhvr>
                                      <p:tavLst>
                                        <p:tav tm="0">
                                          <p:val>
                                            <p:strVal val="ppt_h"/>
                                          </p:val>
                                        </p:tav>
                                        <p:tav tm="100000">
                                          <p:val>
                                            <p:fltVal val="0"/>
                                          </p:val>
                                        </p:tav>
                                      </p:tavLst>
                                    </p:anim>
                                    <p:animEffect transition="out" filter="fade">
                                      <p:cBhvr>
                                        <p:cTn id="33" dur="500"/>
                                        <p:tgtEl>
                                          <p:spTgt spid="17"/>
                                        </p:tgtEl>
                                      </p:cBhvr>
                                    </p:animEffect>
                                    <p:set>
                                      <p:cBhvr>
                                        <p:cTn id="34" dur="1" fill="hold">
                                          <p:stCondLst>
                                            <p:cond delay="499"/>
                                          </p:stCondLst>
                                        </p:cTn>
                                        <p:tgtEl>
                                          <p:spTgt spid="17"/>
                                        </p:tgtEl>
                                        <p:attrNameLst>
                                          <p:attrName>style.visibility</p:attrName>
                                        </p:attrNameLst>
                                      </p:cBhvr>
                                      <p:to>
                                        <p:strVal val="hidden"/>
                                      </p:to>
                                    </p:set>
                                  </p:childTnLst>
                                </p:cTn>
                              </p:par>
                              <p:par>
                                <p:cTn id="35" presetID="53" presetClass="exit" presetSubtype="32" fill="hold" grpId="1" nodeType="withEffect">
                                  <p:stCondLst>
                                    <p:cond delay="1200"/>
                                  </p:stCondLst>
                                  <p:childTnLst>
                                    <p:anim calcmode="lin" valueType="num">
                                      <p:cBhvr>
                                        <p:cTn id="36" dur="500"/>
                                        <p:tgtEl>
                                          <p:spTgt spid="18"/>
                                        </p:tgtEl>
                                        <p:attrNameLst>
                                          <p:attrName>ppt_w</p:attrName>
                                        </p:attrNameLst>
                                      </p:cBhvr>
                                      <p:tavLst>
                                        <p:tav tm="0">
                                          <p:val>
                                            <p:strVal val="ppt_w"/>
                                          </p:val>
                                        </p:tav>
                                        <p:tav tm="100000">
                                          <p:val>
                                            <p:fltVal val="0"/>
                                          </p:val>
                                        </p:tav>
                                      </p:tavLst>
                                    </p:anim>
                                    <p:anim calcmode="lin" valueType="num">
                                      <p:cBhvr>
                                        <p:cTn id="37" dur="500"/>
                                        <p:tgtEl>
                                          <p:spTgt spid="18"/>
                                        </p:tgtEl>
                                        <p:attrNameLst>
                                          <p:attrName>ppt_h</p:attrName>
                                        </p:attrNameLst>
                                      </p:cBhvr>
                                      <p:tavLst>
                                        <p:tav tm="0">
                                          <p:val>
                                            <p:strVal val="ppt_h"/>
                                          </p:val>
                                        </p:tav>
                                        <p:tav tm="100000">
                                          <p:val>
                                            <p:fltVal val="0"/>
                                          </p:val>
                                        </p:tav>
                                      </p:tavLst>
                                    </p:anim>
                                    <p:animEffect transition="out" filter="fade">
                                      <p:cBhvr>
                                        <p:cTn id="38" dur="500"/>
                                        <p:tgtEl>
                                          <p:spTgt spid="18"/>
                                        </p:tgtEl>
                                      </p:cBhvr>
                                    </p:animEffect>
                                    <p:set>
                                      <p:cBhvr>
                                        <p:cTn id="39" dur="1" fill="hold">
                                          <p:stCondLst>
                                            <p:cond delay="499"/>
                                          </p:stCondLst>
                                        </p:cTn>
                                        <p:tgtEl>
                                          <p:spTgt spid="18"/>
                                        </p:tgtEl>
                                        <p:attrNameLst>
                                          <p:attrName>style.visibility</p:attrName>
                                        </p:attrNameLst>
                                      </p:cBhvr>
                                      <p:to>
                                        <p:strVal val="hidden"/>
                                      </p:to>
                                    </p:set>
                                  </p:childTnLst>
                                </p:cTn>
                              </p:par>
                              <p:par>
                                <p:cTn id="40" presetID="53" presetClass="exit" presetSubtype="32" fill="hold" grpId="1" nodeType="withEffect">
                                  <p:stCondLst>
                                    <p:cond delay="1400"/>
                                  </p:stCondLst>
                                  <p:childTnLst>
                                    <p:anim calcmode="lin" valueType="num">
                                      <p:cBhvr>
                                        <p:cTn id="41" dur="500"/>
                                        <p:tgtEl>
                                          <p:spTgt spid="19"/>
                                        </p:tgtEl>
                                        <p:attrNameLst>
                                          <p:attrName>ppt_w</p:attrName>
                                        </p:attrNameLst>
                                      </p:cBhvr>
                                      <p:tavLst>
                                        <p:tav tm="0">
                                          <p:val>
                                            <p:strVal val="ppt_w"/>
                                          </p:val>
                                        </p:tav>
                                        <p:tav tm="100000">
                                          <p:val>
                                            <p:fltVal val="0"/>
                                          </p:val>
                                        </p:tav>
                                      </p:tavLst>
                                    </p:anim>
                                    <p:anim calcmode="lin" valueType="num">
                                      <p:cBhvr>
                                        <p:cTn id="42" dur="500"/>
                                        <p:tgtEl>
                                          <p:spTgt spid="19"/>
                                        </p:tgtEl>
                                        <p:attrNameLst>
                                          <p:attrName>ppt_h</p:attrName>
                                        </p:attrNameLst>
                                      </p:cBhvr>
                                      <p:tavLst>
                                        <p:tav tm="0">
                                          <p:val>
                                            <p:strVal val="ppt_h"/>
                                          </p:val>
                                        </p:tav>
                                        <p:tav tm="100000">
                                          <p:val>
                                            <p:fltVal val="0"/>
                                          </p:val>
                                        </p:tav>
                                      </p:tavLst>
                                    </p:anim>
                                    <p:animEffect transition="out" filter="fade">
                                      <p:cBhvr>
                                        <p:cTn id="43" dur="500"/>
                                        <p:tgtEl>
                                          <p:spTgt spid="19"/>
                                        </p:tgtEl>
                                      </p:cBhvr>
                                    </p:animEffect>
                                    <p:set>
                                      <p:cBhvr>
                                        <p:cTn id="44" dur="1" fill="hold">
                                          <p:stCondLst>
                                            <p:cond delay="499"/>
                                          </p:stCondLst>
                                        </p:cTn>
                                        <p:tgtEl>
                                          <p:spTgt spid="19"/>
                                        </p:tgtEl>
                                        <p:attrNameLst>
                                          <p:attrName>style.visibility</p:attrName>
                                        </p:attrNameLst>
                                      </p:cBhvr>
                                      <p:to>
                                        <p:strVal val="hidden"/>
                                      </p:to>
                                    </p:set>
                                  </p:childTnLst>
                                </p:cTn>
                              </p:par>
                              <p:par>
                                <p:cTn id="45" presetID="53" presetClass="entr" presetSubtype="16" fill="hold" grpId="2" nodeType="withEffect">
                                  <p:stCondLst>
                                    <p:cond delay="140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cBhvr>
                                        <p:cTn id="49" dur="500"/>
                                        <p:tgtEl>
                                          <p:spTgt spid="16"/>
                                        </p:tgtEl>
                                      </p:cBhvr>
                                    </p:animEffect>
                                  </p:childTnLst>
                                </p:cTn>
                              </p:par>
                              <p:par>
                                <p:cTn id="50" presetID="53" presetClass="entr" presetSubtype="16" fill="hold" grpId="2" nodeType="withEffect">
                                  <p:stCondLst>
                                    <p:cond delay="160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par>
                                <p:cTn id="55" presetID="53" presetClass="entr" presetSubtype="16" fill="hold" grpId="2" nodeType="withEffect">
                                  <p:stCondLst>
                                    <p:cond delay="180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par>
                                <p:cTn id="60" presetID="53" presetClass="entr" presetSubtype="16" fill="hold" grpId="2" nodeType="withEffect">
                                  <p:stCondLst>
                                    <p:cond delay="200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par>
                                <p:cTn id="65" presetID="53" presetClass="exit" presetSubtype="32" fill="hold" grpId="3" nodeType="withEffect">
                                  <p:stCondLst>
                                    <p:cond delay="2000"/>
                                  </p:stCondLst>
                                  <p:childTnLst>
                                    <p:anim calcmode="lin" valueType="num">
                                      <p:cBhvr>
                                        <p:cTn id="66" dur="500"/>
                                        <p:tgtEl>
                                          <p:spTgt spid="16"/>
                                        </p:tgtEl>
                                        <p:attrNameLst>
                                          <p:attrName>ppt_w</p:attrName>
                                        </p:attrNameLst>
                                      </p:cBhvr>
                                      <p:tavLst>
                                        <p:tav tm="0">
                                          <p:val>
                                            <p:strVal val="ppt_w"/>
                                          </p:val>
                                        </p:tav>
                                        <p:tav tm="100000">
                                          <p:val>
                                            <p:fltVal val="0"/>
                                          </p:val>
                                        </p:tav>
                                      </p:tavLst>
                                    </p:anim>
                                    <p:anim calcmode="lin" valueType="num">
                                      <p:cBhvr>
                                        <p:cTn id="67" dur="500"/>
                                        <p:tgtEl>
                                          <p:spTgt spid="16"/>
                                        </p:tgtEl>
                                        <p:attrNameLst>
                                          <p:attrName>ppt_h</p:attrName>
                                        </p:attrNameLst>
                                      </p:cBhvr>
                                      <p:tavLst>
                                        <p:tav tm="0">
                                          <p:val>
                                            <p:strVal val="ppt_h"/>
                                          </p:val>
                                        </p:tav>
                                        <p:tav tm="100000">
                                          <p:val>
                                            <p:fltVal val="0"/>
                                          </p:val>
                                        </p:tav>
                                      </p:tavLst>
                                    </p:anim>
                                    <p:animEffect transition="out" filter="fade">
                                      <p:cBhvr>
                                        <p:cTn id="68" dur="500"/>
                                        <p:tgtEl>
                                          <p:spTgt spid="16"/>
                                        </p:tgtEl>
                                      </p:cBhvr>
                                    </p:animEffect>
                                    <p:set>
                                      <p:cBhvr>
                                        <p:cTn id="69" dur="1" fill="hold">
                                          <p:stCondLst>
                                            <p:cond delay="499"/>
                                          </p:stCondLst>
                                        </p:cTn>
                                        <p:tgtEl>
                                          <p:spTgt spid="16"/>
                                        </p:tgtEl>
                                        <p:attrNameLst>
                                          <p:attrName>style.visibility</p:attrName>
                                        </p:attrNameLst>
                                      </p:cBhvr>
                                      <p:to>
                                        <p:strVal val="hidden"/>
                                      </p:to>
                                    </p:set>
                                  </p:childTnLst>
                                </p:cTn>
                              </p:par>
                              <p:par>
                                <p:cTn id="70" presetID="53" presetClass="exit" presetSubtype="32" fill="hold" grpId="3" nodeType="withEffect">
                                  <p:stCondLst>
                                    <p:cond delay="2200"/>
                                  </p:stCondLst>
                                  <p:childTnLst>
                                    <p:anim calcmode="lin" valueType="num">
                                      <p:cBhvr>
                                        <p:cTn id="71" dur="500"/>
                                        <p:tgtEl>
                                          <p:spTgt spid="17"/>
                                        </p:tgtEl>
                                        <p:attrNameLst>
                                          <p:attrName>ppt_w</p:attrName>
                                        </p:attrNameLst>
                                      </p:cBhvr>
                                      <p:tavLst>
                                        <p:tav tm="0">
                                          <p:val>
                                            <p:strVal val="ppt_w"/>
                                          </p:val>
                                        </p:tav>
                                        <p:tav tm="100000">
                                          <p:val>
                                            <p:fltVal val="0"/>
                                          </p:val>
                                        </p:tav>
                                      </p:tavLst>
                                    </p:anim>
                                    <p:anim calcmode="lin" valueType="num">
                                      <p:cBhvr>
                                        <p:cTn id="72" dur="500"/>
                                        <p:tgtEl>
                                          <p:spTgt spid="17"/>
                                        </p:tgtEl>
                                        <p:attrNameLst>
                                          <p:attrName>ppt_h</p:attrName>
                                        </p:attrNameLst>
                                      </p:cBhvr>
                                      <p:tavLst>
                                        <p:tav tm="0">
                                          <p:val>
                                            <p:strVal val="ppt_h"/>
                                          </p:val>
                                        </p:tav>
                                        <p:tav tm="100000">
                                          <p:val>
                                            <p:fltVal val="0"/>
                                          </p:val>
                                        </p:tav>
                                      </p:tavLst>
                                    </p:anim>
                                    <p:animEffect transition="out" filter="fade">
                                      <p:cBhvr>
                                        <p:cTn id="73" dur="500"/>
                                        <p:tgtEl>
                                          <p:spTgt spid="17"/>
                                        </p:tgtEl>
                                      </p:cBhvr>
                                    </p:animEffect>
                                    <p:set>
                                      <p:cBhvr>
                                        <p:cTn id="74" dur="1" fill="hold">
                                          <p:stCondLst>
                                            <p:cond delay="499"/>
                                          </p:stCondLst>
                                        </p:cTn>
                                        <p:tgtEl>
                                          <p:spTgt spid="17"/>
                                        </p:tgtEl>
                                        <p:attrNameLst>
                                          <p:attrName>style.visibility</p:attrName>
                                        </p:attrNameLst>
                                      </p:cBhvr>
                                      <p:to>
                                        <p:strVal val="hidden"/>
                                      </p:to>
                                    </p:set>
                                  </p:childTnLst>
                                </p:cTn>
                              </p:par>
                              <p:par>
                                <p:cTn id="75" presetID="53" presetClass="exit" presetSubtype="32" fill="hold" grpId="3" nodeType="withEffect">
                                  <p:stCondLst>
                                    <p:cond delay="2400"/>
                                  </p:stCondLst>
                                  <p:childTnLst>
                                    <p:anim calcmode="lin" valueType="num">
                                      <p:cBhvr>
                                        <p:cTn id="76" dur="500"/>
                                        <p:tgtEl>
                                          <p:spTgt spid="18"/>
                                        </p:tgtEl>
                                        <p:attrNameLst>
                                          <p:attrName>ppt_w</p:attrName>
                                        </p:attrNameLst>
                                      </p:cBhvr>
                                      <p:tavLst>
                                        <p:tav tm="0">
                                          <p:val>
                                            <p:strVal val="ppt_w"/>
                                          </p:val>
                                        </p:tav>
                                        <p:tav tm="100000">
                                          <p:val>
                                            <p:fltVal val="0"/>
                                          </p:val>
                                        </p:tav>
                                      </p:tavLst>
                                    </p:anim>
                                    <p:anim calcmode="lin" valueType="num">
                                      <p:cBhvr>
                                        <p:cTn id="77" dur="500"/>
                                        <p:tgtEl>
                                          <p:spTgt spid="18"/>
                                        </p:tgtEl>
                                        <p:attrNameLst>
                                          <p:attrName>ppt_h</p:attrName>
                                        </p:attrNameLst>
                                      </p:cBhvr>
                                      <p:tavLst>
                                        <p:tav tm="0">
                                          <p:val>
                                            <p:strVal val="ppt_h"/>
                                          </p:val>
                                        </p:tav>
                                        <p:tav tm="100000">
                                          <p:val>
                                            <p:fltVal val="0"/>
                                          </p:val>
                                        </p:tav>
                                      </p:tavLst>
                                    </p:anim>
                                    <p:animEffect transition="out" filter="fade">
                                      <p:cBhvr>
                                        <p:cTn id="78" dur="500"/>
                                        <p:tgtEl>
                                          <p:spTgt spid="18"/>
                                        </p:tgtEl>
                                      </p:cBhvr>
                                    </p:animEffect>
                                    <p:set>
                                      <p:cBhvr>
                                        <p:cTn id="79" dur="1" fill="hold">
                                          <p:stCondLst>
                                            <p:cond delay="499"/>
                                          </p:stCondLst>
                                        </p:cTn>
                                        <p:tgtEl>
                                          <p:spTgt spid="18"/>
                                        </p:tgtEl>
                                        <p:attrNameLst>
                                          <p:attrName>style.visibility</p:attrName>
                                        </p:attrNameLst>
                                      </p:cBhvr>
                                      <p:to>
                                        <p:strVal val="hidden"/>
                                      </p:to>
                                    </p:set>
                                  </p:childTnLst>
                                </p:cTn>
                              </p:par>
                              <p:par>
                                <p:cTn id="80" presetID="53" presetClass="exit" presetSubtype="32" fill="hold" grpId="3" nodeType="withEffect">
                                  <p:stCondLst>
                                    <p:cond delay="2600"/>
                                  </p:stCondLst>
                                  <p:childTnLst>
                                    <p:anim calcmode="lin" valueType="num">
                                      <p:cBhvr>
                                        <p:cTn id="81" dur="500"/>
                                        <p:tgtEl>
                                          <p:spTgt spid="19"/>
                                        </p:tgtEl>
                                        <p:attrNameLst>
                                          <p:attrName>ppt_w</p:attrName>
                                        </p:attrNameLst>
                                      </p:cBhvr>
                                      <p:tavLst>
                                        <p:tav tm="0">
                                          <p:val>
                                            <p:strVal val="ppt_w"/>
                                          </p:val>
                                        </p:tav>
                                        <p:tav tm="100000">
                                          <p:val>
                                            <p:fltVal val="0"/>
                                          </p:val>
                                        </p:tav>
                                      </p:tavLst>
                                    </p:anim>
                                    <p:anim calcmode="lin" valueType="num">
                                      <p:cBhvr>
                                        <p:cTn id="82" dur="500"/>
                                        <p:tgtEl>
                                          <p:spTgt spid="19"/>
                                        </p:tgtEl>
                                        <p:attrNameLst>
                                          <p:attrName>ppt_h</p:attrName>
                                        </p:attrNameLst>
                                      </p:cBhvr>
                                      <p:tavLst>
                                        <p:tav tm="0">
                                          <p:val>
                                            <p:strVal val="ppt_h"/>
                                          </p:val>
                                        </p:tav>
                                        <p:tav tm="100000">
                                          <p:val>
                                            <p:fltVal val="0"/>
                                          </p:val>
                                        </p:tav>
                                      </p:tavLst>
                                    </p:anim>
                                    <p:animEffect transition="out" filter="fade">
                                      <p:cBhvr>
                                        <p:cTn id="83" dur="500"/>
                                        <p:tgtEl>
                                          <p:spTgt spid="19"/>
                                        </p:tgtEl>
                                      </p:cBhvr>
                                    </p:animEffect>
                                    <p:set>
                                      <p:cBhvr>
                                        <p:cTn id="84" dur="1" fill="hold">
                                          <p:stCondLst>
                                            <p:cond delay="499"/>
                                          </p:stCondLst>
                                        </p:cTn>
                                        <p:tgtEl>
                                          <p:spTgt spid="19"/>
                                        </p:tgtEl>
                                        <p:attrNameLst>
                                          <p:attrName>style.visibility</p:attrName>
                                        </p:attrNameLst>
                                      </p:cBhvr>
                                      <p:to>
                                        <p:strVal val="hidden"/>
                                      </p:to>
                                    </p:set>
                                  </p:childTnLst>
                                </p:cTn>
                              </p:par>
                              <p:par>
                                <p:cTn id="85" presetID="53" presetClass="entr" presetSubtype="16" fill="hold" grpId="4" nodeType="withEffect">
                                  <p:stCondLst>
                                    <p:cond delay="2600"/>
                                  </p:stCondLst>
                                  <p:childTnLst>
                                    <p:set>
                                      <p:cBhvr>
                                        <p:cTn id="86" dur="1" fill="hold">
                                          <p:stCondLst>
                                            <p:cond delay="0"/>
                                          </p:stCondLst>
                                        </p:cTn>
                                        <p:tgtEl>
                                          <p:spTgt spid="16"/>
                                        </p:tgtEl>
                                        <p:attrNameLst>
                                          <p:attrName>style.visibility</p:attrName>
                                        </p:attrNameLst>
                                      </p:cBhvr>
                                      <p:to>
                                        <p:strVal val="visible"/>
                                      </p:to>
                                    </p:set>
                                    <p:anim calcmode="lin" valueType="num">
                                      <p:cBhvr>
                                        <p:cTn id="87" dur="500" fill="hold"/>
                                        <p:tgtEl>
                                          <p:spTgt spid="16"/>
                                        </p:tgtEl>
                                        <p:attrNameLst>
                                          <p:attrName>ppt_w</p:attrName>
                                        </p:attrNameLst>
                                      </p:cBhvr>
                                      <p:tavLst>
                                        <p:tav tm="0">
                                          <p:val>
                                            <p:fltVal val="0"/>
                                          </p:val>
                                        </p:tav>
                                        <p:tav tm="100000">
                                          <p:val>
                                            <p:strVal val="#ppt_w"/>
                                          </p:val>
                                        </p:tav>
                                      </p:tavLst>
                                    </p:anim>
                                    <p:anim calcmode="lin" valueType="num">
                                      <p:cBhvr>
                                        <p:cTn id="88" dur="500" fill="hold"/>
                                        <p:tgtEl>
                                          <p:spTgt spid="16"/>
                                        </p:tgtEl>
                                        <p:attrNameLst>
                                          <p:attrName>ppt_h</p:attrName>
                                        </p:attrNameLst>
                                      </p:cBhvr>
                                      <p:tavLst>
                                        <p:tav tm="0">
                                          <p:val>
                                            <p:fltVal val="0"/>
                                          </p:val>
                                        </p:tav>
                                        <p:tav tm="100000">
                                          <p:val>
                                            <p:strVal val="#ppt_h"/>
                                          </p:val>
                                        </p:tav>
                                      </p:tavLst>
                                    </p:anim>
                                    <p:animEffect transition="in" filter="fade">
                                      <p:cBhvr>
                                        <p:cTn id="89" dur="500"/>
                                        <p:tgtEl>
                                          <p:spTgt spid="16"/>
                                        </p:tgtEl>
                                      </p:cBhvr>
                                    </p:animEffect>
                                  </p:childTnLst>
                                </p:cTn>
                              </p:par>
                              <p:par>
                                <p:cTn id="90" presetID="53" presetClass="entr" presetSubtype="16" fill="hold" grpId="4" nodeType="withEffect">
                                  <p:stCondLst>
                                    <p:cond delay="2800"/>
                                  </p:stCondLst>
                                  <p:childTnLst>
                                    <p:set>
                                      <p:cBhvr>
                                        <p:cTn id="91" dur="1" fill="hold">
                                          <p:stCondLst>
                                            <p:cond delay="0"/>
                                          </p:stCondLst>
                                        </p:cTn>
                                        <p:tgtEl>
                                          <p:spTgt spid="17"/>
                                        </p:tgtEl>
                                        <p:attrNameLst>
                                          <p:attrName>style.visibility</p:attrName>
                                        </p:attrNameLst>
                                      </p:cBhvr>
                                      <p:to>
                                        <p:strVal val="visible"/>
                                      </p:to>
                                    </p:set>
                                    <p:anim calcmode="lin" valueType="num">
                                      <p:cBhvr>
                                        <p:cTn id="92" dur="500" fill="hold"/>
                                        <p:tgtEl>
                                          <p:spTgt spid="17"/>
                                        </p:tgtEl>
                                        <p:attrNameLst>
                                          <p:attrName>ppt_w</p:attrName>
                                        </p:attrNameLst>
                                      </p:cBhvr>
                                      <p:tavLst>
                                        <p:tav tm="0">
                                          <p:val>
                                            <p:fltVal val="0"/>
                                          </p:val>
                                        </p:tav>
                                        <p:tav tm="100000">
                                          <p:val>
                                            <p:strVal val="#ppt_w"/>
                                          </p:val>
                                        </p:tav>
                                      </p:tavLst>
                                    </p:anim>
                                    <p:anim calcmode="lin" valueType="num">
                                      <p:cBhvr>
                                        <p:cTn id="93" dur="500" fill="hold"/>
                                        <p:tgtEl>
                                          <p:spTgt spid="17"/>
                                        </p:tgtEl>
                                        <p:attrNameLst>
                                          <p:attrName>ppt_h</p:attrName>
                                        </p:attrNameLst>
                                      </p:cBhvr>
                                      <p:tavLst>
                                        <p:tav tm="0">
                                          <p:val>
                                            <p:fltVal val="0"/>
                                          </p:val>
                                        </p:tav>
                                        <p:tav tm="100000">
                                          <p:val>
                                            <p:strVal val="#ppt_h"/>
                                          </p:val>
                                        </p:tav>
                                      </p:tavLst>
                                    </p:anim>
                                    <p:animEffect transition="in" filter="fade">
                                      <p:cBhvr>
                                        <p:cTn id="94" dur="500"/>
                                        <p:tgtEl>
                                          <p:spTgt spid="17"/>
                                        </p:tgtEl>
                                      </p:cBhvr>
                                    </p:animEffect>
                                  </p:childTnLst>
                                </p:cTn>
                              </p:par>
                              <p:par>
                                <p:cTn id="95" presetID="53" presetClass="entr" presetSubtype="16" fill="hold" grpId="4" nodeType="withEffect">
                                  <p:stCondLst>
                                    <p:cond delay="3000"/>
                                  </p:stCondLst>
                                  <p:childTnLst>
                                    <p:set>
                                      <p:cBhvr>
                                        <p:cTn id="96" dur="1" fill="hold">
                                          <p:stCondLst>
                                            <p:cond delay="0"/>
                                          </p:stCondLst>
                                        </p:cTn>
                                        <p:tgtEl>
                                          <p:spTgt spid="18"/>
                                        </p:tgtEl>
                                        <p:attrNameLst>
                                          <p:attrName>style.visibility</p:attrName>
                                        </p:attrNameLst>
                                      </p:cBhvr>
                                      <p:to>
                                        <p:strVal val="visible"/>
                                      </p:to>
                                    </p:set>
                                    <p:anim calcmode="lin" valueType="num">
                                      <p:cBhvr>
                                        <p:cTn id="97" dur="500" fill="hold"/>
                                        <p:tgtEl>
                                          <p:spTgt spid="18"/>
                                        </p:tgtEl>
                                        <p:attrNameLst>
                                          <p:attrName>ppt_w</p:attrName>
                                        </p:attrNameLst>
                                      </p:cBhvr>
                                      <p:tavLst>
                                        <p:tav tm="0">
                                          <p:val>
                                            <p:fltVal val="0"/>
                                          </p:val>
                                        </p:tav>
                                        <p:tav tm="100000">
                                          <p:val>
                                            <p:strVal val="#ppt_w"/>
                                          </p:val>
                                        </p:tav>
                                      </p:tavLst>
                                    </p:anim>
                                    <p:anim calcmode="lin" valueType="num">
                                      <p:cBhvr>
                                        <p:cTn id="98" dur="500" fill="hold"/>
                                        <p:tgtEl>
                                          <p:spTgt spid="18"/>
                                        </p:tgtEl>
                                        <p:attrNameLst>
                                          <p:attrName>ppt_h</p:attrName>
                                        </p:attrNameLst>
                                      </p:cBhvr>
                                      <p:tavLst>
                                        <p:tav tm="0">
                                          <p:val>
                                            <p:fltVal val="0"/>
                                          </p:val>
                                        </p:tav>
                                        <p:tav tm="100000">
                                          <p:val>
                                            <p:strVal val="#ppt_h"/>
                                          </p:val>
                                        </p:tav>
                                      </p:tavLst>
                                    </p:anim>
                                    <p:animEffect transition="in" filter="fade">
                                      <p:cBhvr>
                                        <p:cTn id="99" dur="500"/>
                                        <p:tgtEl>
                                          <p:spTgt spid="18"/>
                                        </p:tgtEl>
                                      </p:cBhvr>
                                    </p:animEffect>
                                  </p:childTnLst>
                                </p:cTn>
                              </p:par>
                              <p:par>
                                <p:cTn id="100" presetID="53" presetClass="entr" presetSubtype="16" fill="hold" grpId="4" nodeType="withEffect">
                                  <p:stCondLst>
                                    <p:cond delay="3200"/>
                                  </p:stCondLst>
                                  <p:childTnLst>
                                    <p:set>
                                      <p:cBhvr>
                                        <p:cTn id="101" dur="1" fill="hold">
                                          <p:stCondLst>
                                            <p:cond delay="0"/>
                                          </p:stCondLst>
                                        </p:cTn>
                                        <p:tgtEl>
                                          <p:spTgt spid="19"/>
                                        </p:tgtEl>
                                        <p:attrNameLst>
                                          <p:attrName>style.visibility</p:attrName>
                                        </p:attrNameLst>
                                      </p:cBhvr>
                                      <p:to>
                                        <p:strVal val="visible"/>
                                      </p:to>
                                    </p:set>
                                    <p:anim calcmode="lin" valueType="num">
                                      <p:cBhvr>
                                        <p:cTn id="102" dur="500" fill="hold"/>
                                        <p:tgtEl>
                                          <p:spTgt spid="19"/>
                                        </p:tgtEl>
                                        <p:attrNameLst>
                                          <p:attrName>ppt_w</p:attrName>
                                        </p:attrNameLst>
                                      </p:cBhvr>
                                      <p:tavLst>
                                        <p:tav tm="0">
                                          <p:val>
                                            <p:fltVal val="0"/>
                                          </p:val>
                                        </p:tav>
                                        <p:tav tm="100000">
                                          <p:val>
                                            <p:strVal val="#ppt_w"/>
                                          </p:val>
                                        </p:tav>
                                      </p:tavLst>
                                    </p:anim>
                                    <p:anim calcmode="lin" valueType="num">
                                      <p:cBhvr>
                                        <p:cTn id="103" dur="500" fill="hold"/>
                                        <p:tgtEl>
                                          <p:spTgt spid="19"/>
                                        </p:tgtEl>
                                        <p:attrNameLst>
                                          <p:attrName>ppt_h</p:attrName>
                                        </p:attrNameLst>
                                      </p:cBhvr>
                                      <p:tavLst>
                                        <p:tav tm="0">
                                          <p:val>
                                            <p:fltVal val="0"/>
                                          </p:val>
                                        </p:tav>
                                        <p:tav tm="100000">
                                          <p:val>
                                            <p:strVal val="#ppt_h"/>
                                          </p:val>
                                        </p:tav>
                                      </p:tavLst>
                                    </p:anim>
                                    <p:animEffect transition="in" filter="fade">
                                      <p:cBhvr>
                                        <p:cTn id="104" dur="500"/>
                                        <p:tgtEl>
                                          <p:spTgt spid="19"/>
                                        </p:tgtEl>
                                      </p:cBhvr>
                                    </p:animEffect>
                                  </p:childTnLst>
                                </p:cTn>
                              </p:par>
                              <p:par>
                                <p:cTn id="105" presetID="53" presetClass="exit" presetSubtype="32" fill="hold" grpId="5" nodeType="withEffect">
                                  <p:stCondLst>
                                    <p:cond delay="3200"/>
                                  </p:stCondLst>
                                  <p:childTnLst>
                                    <p:anim calcmode="lin" valueType="num">
                                      <p:cBhvr>
                                        <p:cTn id="106" dur="500"/>
                                        <p:tgtEl>
                                          <p:spTgt spid="16"/>
                                        </p:tgtEl>
                                        <p:attrNameLst>
                                          <p:attrName>ppt_w</p:attrName>
                                        </p:attrNameLst>
                                      </p:cBhvr>
                                      <p:tavLst>
                                        <p:tav tm="0">
                                          <p:val>
                                            <p:strVal val="ppt_w"/>
                                          </p:val>
                                        </p:tav>
                                        <p:tav tm="100000">
                                          <p:val>
                                            <p:fltVal val="0"/>
                                          </p:val>
                                        </p:tav>
                                      </p:tavLst>
                                    </p:anim>
                                    <p:anim calcmode="lin" valueType="num">
                                      <p:cBhvr>
                                        <p:cTn id="107" dur="500"/>
                                        <p:tgtEl>
                                          <p:spTgt spid="16"/>
                                        </p:tgtEl>
                                        <p:attrNameLst>
                                          <p:attrName>ppt_h</p:attrName>
                                        </p:attrNameLst>
                                      </p:cBhvr>
                                      <p:tavLst>
                                        <p:tav tm="0">
                                          <p:val>
                                            <p:strVal val="ppt_h"/>
                                          </p:val>
                                        </p:tav>
                                        <p:tav tm="100000">
                                          <p:val>
                                            <p:fltVal val="0"/>
                                          </p:val>
                                        </p:tav>
                                      </p:tavLst>
                                    </p:anim>
                                    <p:animEffect transition="out" filter="fade">
                                      <p:cBhvr>
                                        <p:cTn id="108" dur="500"/>
                                        <p:tgtEl>
                                          <p:spTgt spid="16"/>
                                        </p:tgtEl>
                                      </p:cBhvr>
                                    </p:animEffect>
                                    <p:set>
                                      <p:cBhvr>
                                        <p:cTn id="109" dur="1" fill="hold">
                                          <p:stCondLst>
                                            <p:cond delay="499"/>
                                          </p:stCondLst>
                                        </p:cTn>
                                        <p:tgtEl>
                                          <p:spTgt spid="16"/>
                                        </p:tgtEl>
                                        <p:attrNameLst>
                                          <p:attrName>style.visibility</p:attrName>
                                        </p:attrNameLst>
                                      </p:cBhvr>
                                      <p:to>
                                        <p:strVal val="hidden"/>
                                      </p:to>
                                    </p:set>
                                  </p:childTnLst>
                                </p:cTn>
                              </p:par>
                              <p:par>
                                <p:cTn id="110" presetID="53" presetClass="exit" presetSubtype="32" fill="hold" grpId="5" nodeType="withEffect">
                                  <p:stCondLst>
                                    <p:cond delay="3400"/>
                                  </p:stCondLst>
                                  <p:childTnLst>
                                    <p:anim calcmode="lin" valueType="num">
                                      <p:cBhvr>
                                        <p:cTn id="111" dur="500"/>
                                        <p:tgtEl>
                                          <p:spTgt spid="17"/>
                                        </p:tgtEl>
                                        <p:attrNameLst>
                                          <p:attrName>ppt_w</p:attrName>
                                        </p:attrNameLst>
                                      </p:cBhvr>
                                      <p:tavLst>
                                        <p:tav tm="0">
                                          <p:val>
                                            <p:strVal val="ppt_w"/>
                                          </p:val>
                                        </p:tav>
                                        <p:tav tm="100000">
                                          <p:val>
                                            <p:fltVal val="0"/>
                                          </p:val>
                                        </p:tav>
                                      </p:tavLst>
                                    </p:anim>
                                    <p:anim calcmode="lin" valueType="num">
                                      <p:cBhvr>
                                        <p:cTn id="112" dur="500"/>
                                        <p:tgtEl>
                                          <p:spTgt spid="17"/>
                                        </p:tgtEl>
                                        <p:attrNameLst>
                                          <p:attrName>ppt_h</p:attrName>
                                        </p:attrNameLst>
                                      </p:cBhvr>
                                      <p:tavLst>
                                        <p:tav tm="0">
                                          <p:val>
                                            <p:strVal val="ppt_h"/>
                                          </p:val>
                                        </p:tav>
                                        <p:tav tm="100000">
                                          <p:val>
                                            <p:fltVal val="0"/>
                                          </p:val>
                                        </p:tav>
                                      </p:tavLst>
                                    </p:anim>
                                    <p:animEffect transition="out" filter="fade">
                                      <p:cBhvr>
                                        <p:cTn id="113" dur="500"/>
                                        <p:tgtEl>
                                          <p:spTgt spid="17"/>
                                        </p:tgtEl>
                                      </p:cBhvr>
                                    </p:animEffect>
                                    <p:set>
                                      <p:cBhvr>
                                        <p:cTn id="114" dur="1" fill="hold">
                                          <p:stCondLst>
                                            <p:cond delay="499"/>
                                          </p:stCondLst>
                                        </p:cTn>
                                        <p:tgtEl>
                                          <p:spTgt spid="17"/>
                                        </p:tgtEl>
                                        <p:attrNameLst>
                                          <p:attrName>style.visibility</p:attrName>
                                        </p:attrNameLst>
                                      </p:cBhvr>
                                      <p:to>
                                        <p:strVal val="hidden"/>
                                      </p:to>
                                    </p:set>
                                  </p:childTnLst>
                                </p:cTn>
                              </p:par>
                              <p:par>
                                <p:cTn id="115" presetID="53" presetClass="exit" presetSubtype="32" fill="hold" grpId="5" nodeType="withEffect">
                                  <p:stCondLst>
                                    <p:cond delay="3600"/>
                                  </p:stCondLst>
                                  <p:childTnLst>
                                    <p:anim calcmode="lin" valueType="num">
                                      <p:cBhvr>
                                        <p:cTn id="116" dur="500"/>
                                        <p:tgtEl>
                                          <p:spTgt spid="18"/>
                                        </p:tgtEl>
                                        <p:attrNameLst>
                                          <p:attrName>ppt_w</p:attrName>
                                        </p:attrNameLst>
                                      </p:cBhvr>
                                      <p:tavLst>
                                        <p:tav tm="0">
                                          <p:val>
                                            <p:strVal val="ppt_w"/>
                                          </p:val>
                                        </p:tav>
                                        <p:tav tm="100000">
                                          <p:val>
                                            <p:fltVal val="0"/>
                                          </p:val>
                                        </p:tav>
                                      </p:tavLst>
                                    </p:anim>
                                    <p:anim calcmode="lin" valueType="num">
                                      <p:cBhvr>
                                        <p:cTn id="117" dur="500"/>
                                        <p:tgtEl>
                                          <p:spTgt spid="18"/>
                                        </p:tgtEl>
                                        <p:attrNameLst>
                                          <p:attrName>ppt_h</p:attrName>
                                        </p:attrNameLst>
                                      </p:cBhvr>
                                      <p:tavLst>
                                        <p:tav tm="0">
                                          <p:val>
                                            <p:strVal val="ppt_h"/>
                                          </p:val>
                                        </p:tav>
                                        <p:tav tm="100000">
                                          <p:val>
                                            <p:fltVal val="0"/>
                                          </p:val>
                                        </p:tav>
                                      </p:tavLst>
                                    </p:anim>
                                    <p:animEffect transition="out" filter="fade">
                                      <p:cBhvr>
                                        <p:cTn id="118" dur="500"/>
                                        <p:tgtEl>
                                          <p:spTgt spid="18"/>
                                        </p:tgtEl>
                                      </p:cBhvr>
                                    </p:animEffect>
                                    <p:set>
                                      <p:cBhvr>
                                        <p:cTn id="119" dur="1" fill="hold">
                                          <p:stCondLst>
                                            <p:cond delay="499"/>
                                          </p:stCondLst>
                                        </p:cTn>
                                        <p:tgtEl>
                                          <p:spTgt spid="18"/>
                                        </p:tgtEl>
                                        <p:attrNameLst>
                                          <p:attrName>style.visibility</p:attrName>
                                        </p:attrNameLst>
                                      </p:cBhvr>
                                      <p:to>
                                        <p:strVal val="hidden"/>
                                      </p:to>
                                    </p:set>
                                  </p:childTnLst>
                                </p:cTn>
                              </p:par>
                              <p:par>
                                <p:cTn id="120" presetID="53" presetClass="exit" presetSubtype="32" fill="hold" grpId="5" nodeType="withEffect">
                                  <p:stCondLst>
                                    <p:cond delay="3800"/>
                                  </p:stCondLst>
                                  <p:childTnLst>
                                    <p:anim calcmode="lin" valueType="num">
                                      <p:cBhvr>
                                        <p:cTn id="121" dur="500"/>
                                        <p:tgtEl>
                                          <p:spTgt spid="19"/>
                                        </p:tgtEl>
                                        <p:attrNameLst>
                                          <p:attrName>ppt_w</p:attrName>
                                        </p:attrNameLst>
                                      </p:cBhvr>
                                      <p:tavLst>
                                        <p:tav tm="0">
                                          <p:val>
                                            <p:strVal val="ppt_w"/>
                                          </p:val>
                                        </p:tav>
                                        <p:tav tm="100000">
                                          <p:val>
                                            <p:fltVal val="0"/>
                                          </p:val>
                                        </p:tav>
                                      </p:tavLst>
                                    </p:anim>
                                    <p:anim calcmode="lin" valueType="num">
                                      <p:cBhvr>
                                        <p:cTn id="122" dur="500"/>
                                        <p:tgtEl>
                                          <p:spTgt spid="19"/>
                                        </p:tgtEl>
                                        <p:attrNameLst>
                                          <p:attrName>ppt_h</p:attrName>
                                        </p:attrNameLst>
                                      </p:cBhvr>
                                      <p:tavLst>
                                        <p:tav tm="0">
                                          <p:val>
                                            <p:strVal val="ppt_h"/>
                                          </p:val>
                                        </p:tav>
                                        <p:tav tm="100000">
                                          <p:val>
                                            <p:fltVal val="0"/>
                                          </p:val>
                                        </p:tav>
                                      </p:tavLst>
                                    </p:anim>
                                    <p:animEffect transition="out" filter="fade">
                                      <p:cBhvr>
                                        <p:cTn id="123" dur="500"/>
                                        <p:tgtEl>
                                          <p:spTgt spid="19"/>
                                        </p:tgtEl>
                                      </p:cBhvr>
                                    </p:animEffect>
                                    <p:set>
                                      <p:cBhvr>
                                        <p:cTn id="124" dur="1" fill="hold">
                                          <p:stCondLst>
                                            <p:cond delay="499"/>
                                          </p:stCondLst>
                                        </p:cTn>
                                        <p:tgtEl>
                                          <p:spTgt spid="19"/>
                                        </p:tgtEl>
                                        <p:attrNameLst>
                                          <p:attrName>style.visibility</p:attrName>
                                        </p:attrNameLst>
                                      </p:cBhvr>
                                      <p:to>
                                        <p:strVal val="hidden"/>
                                      </p:to>
                                    </p:set>
                                  </p:childTnLst>
                                </p:cTn>
                              </p:par>
                              <p:par>
                                <p:cTn id="125" presetID="53" presetClass="entr" presetSubtype="16" fill="hold" grpId="6" nodeType="withEffect">
                                  <p:stCondLst>
                                    <p:cond delay="3800"/>
                                  </p:stCondLst>
                                  <p:childTnLst>
                                    <p:set>
                                      <p:cBhvr>
                                        <p:cTn id="126" dur="1" fill="hold">
                                          <p:stCondLst>
                                            <p:cond delay="0"/>
                                          </p:stCondLst>
                                        </p:cTn>
                                        <p:tgtEl>
                                          <p:spTgt spid="16"/>
                                        </p:tgtEl>
                                        <p:attrNameLst>
                                          <p:attrName>style.visibility</p:attrName>
                                        </p:attrNameLst>
                                      </p:cBhvr>
                                      <p:to>
                                        <p:strVal val="visible"/>
                                      </p:to>
                                    </p:set>
                                    <p:anim calcmode="lin" valueType="num">
                                      <p:cBhvr>
                                        <p:cTn id="127" dur="500" fill="hold"/>
                                        <p:tgtEl>
                                          <p:spTgt spid="16"/>
                                        </p:tgtEl>
                                        <p:attrNameLst>
                                          <p:attrName>ppt_w</p:attrName>
                                        </p:attrNameLst>
                                      </p:cBhvr>
                                      <p:tavLst>
                                        <p:tav tm="0">
                                          <p:val>
                                            <p:fltVal val="0"/>
                                          </p:val>
                                        </p:tav>
                                        <p:tav tm="100000">
                                          <p:val>
                                            <p:strVal val="#ppt_w"/>
                                          </p:val>
                                        </p:tav>
                                      </p:tavLst>
                                    </p:anim>
                                    <p:anim calcmode="lin" valueType="num">
                                      <p:cBhvr>
                                        <p:cTn id="128" dur="500" fill="hold"/>
                                        <p:tgtEl>
                                          <p:spTgt spid="16"/>
                                        </p:tgtEl>
                                        <p:attrNameLst>
                                          <p:attrName>ppt_h</p:attrName>
                                        </p:attrNameLst>
                                      </p:cBhvr>
                                      <p:tavLst>
                                        <p:tav tm="0">
                                          <p:val>
                                            <p:fltVal val="0"/>
                                          </p:val>
                                        </p:tav>
                                        <p:tav tm="100000">
                                          <p:val>
                                            <p:strVal val="#ppt_h"/>
                                          </p:val>
                                        </p:tav>
                                      </p:tavLst>
                                    </p:anim>
                                    <p:animEffect transition="in" filter="fade">
                                      <p:cBhvr>
                                        <p:cTn id="129" dur="500"/>
                                        <p:tgtEl>
                                          <p:spTgt spid="16"/>
                                        </p:tgtEl>
                                      </p:cBhvr>
                                    </p:animEffect>
                                  </p:childTnLst>
                                </p:cTn>
                              </p:par>
                              <p:par>
                                <p:cTn id="130" presetID="53" presetClass="entr" presetSubtype="16" fill="hold" grpId="6" nodeType="withEffect">
                                  <p:stCondLst>
                                    <p:cond delay="4000"/>
                                  </p:stCondLst>
                                  <p:childTnLst>
                                    <p:set>
                                      <p:cBhvr>
                                        <p:cTn id="131" dur="1" fill="hold">
                                          <p:stCondLst>
                                            <p:cond delay="0"/>
                                          </p:stCondLst>
                                        </p:cTn>
                                        <p:tgtEl>
                                          <p:spTgt spid="17"/>
                                        </p:tgtEl>
                                        <p:attrNameLst>
                                          <p:attrName>style.visibility</p:attrName>
                                        </p:attrNameLst>
                                      </p:cBhvr>
                                      <p:to>
                                        <p:strVal val="visible"/>
                                      </p:to>
                                    </p:set>
                                    <p:anim calcmode="lin" valueType="num">
                                      <p:cBhvr>
                                        <p:cTn id="132" dur="500" fill="hold"/>
                                        <p:tgtEl>
                                          <p:spTgt spid="17"/>
                                        </p:tgtEl>
                                        <p:attrNameLst>
                                          <p:attrName>ppt_w</p:attrName>
                                        </p:attrNameLst>
                                      </p:cBhvr>
                                      <p:tavLst>
                                        <p:tav tm="0">
                                          <p:val>
                                            <p:fltVal val="0"/>
                                          </p:val>
                                        </p:tav>
                                        <p:tav tm="100000">
                                          <p:val>
                                            <p:strVal val="#ppt_w"/>
                                          </p:val>
                                        </p:tav>
                                      </p:tavLst>
                                    </p:anim>
                                    <p:anim calcmode="lin" valueType="num">
                                      <p:cBhvr>
                                        <p:cTn id="133" dur="500" fill="hold"/>
                                        <p:tgtEl>
                                          <p:spTgt spid="17"/>
                                        </p:tgtEl>
                                        <p:attrNameLst>
                                          <p:attrName>ppt_h</p:attrName>
                                        </p:attrNameLst>
                                      </p:cBhvr>
                                      <p:tavLst>
                                        <p:tav tm="0">
                                          <p:val>
                                            <p:fltVal val="0"/>
                                          </p:val>
                                        </p:tav>
                                        <p:tav tm="100000">
                                          <p:val>
                                            <p:strVal val="#ppt_h"/>
                                          </p:val>
                                        </p:tav>
                                      </p:tavLst>
                                    </p:anim>
                                    <p:animEffect transition="in" filter="fade">
                                      <p:cBhvr>
                                        <p:cTn id="134" dur="500"/>
                                        <p:tgtEl>
                                          <p:spTgt spid="17"/>
                                        </p:tgtEl>
                                      </p:cBhvr>
                                    </p:animEffect>
                                  </p:childTnLst>
                                </p:cTn>
                              </p:par>
                              <p:par>
                                <p:cTn id="135" presetID="53" presetClass="entr" presetSubtype="16" fill="hold" grpId="6" nodeType="withEffect">
                                  <p:stCondLst>
                                    <p:cond delay="4200"/>
                                  </p:stCondLst>
                                  <p:childTnLst>
                                    <p:set>
                                      <p:cBhvr>
                                        <p:cTn id="136" dur="1" fill="hold">
                                          <p:stCondLst>
                                            <p:cond delay="0"/>
                                          </p:stCondLst>
                                        </p:cTn>
                                        <p:tgtEl>
                                          <p:spTgt spid="18"/>
                                        </p:tgtEl>
                                        <p:attrNameLst>
                                          <p:attrName>style.visibility</p:attrName>
                                        </p:attrNameLst>
                                      </p:cBhvr>
                                      <p:to>
                                        <p:strVal val="visible"/>
                                      </p:to>
                                    </p:set>
                                    <p:anim calcmode="lin" valueType="num">
                                      <p:cBhvr>
                                        <p:cTn id="137" dur="500" fill="hold"/>
                                        <p:tgtEl>
                                          <p:spTgt spid="18"/>
                                        </p:tgtEl>
                                        <p:attrNameLst>
                                          <p:attrName>ppt_w</p:attrName>
                                        </p:attrNameLst>
                                      </p:cBhvr>
                                      <p:tavLst>
                                        <p:tav tm="0">
                                          <p:val>
                                            <p:fltVal val="0"/>
                                          </p:val>
                                        </p:tav>
                                        <p:tav tm="100000">
                                          <p:val>
                                            <p:strVal val="#ppt_w"/>
                                          </p:val>
                                        </p:tav>
                                      </p:tavLst>
                                    </p:anim>
                                    <p:anim calcmode="lin" valueType="num">
                                      <p:cBhvr>
                                        <p:cTn id="138" dur="500" fill="hold"/>
                                        <p:tgtEl>
                                          <p:spTgt spid="18"/>
                                        </p:tgtEl>
                                        <p:attrNameLst>
                                          <p:attrName>ppt_h</p:attrName>
                                        </p:attrNameLst>
                                      </p:cBhvr>
                                      <p:tavLst>
                                        <p:tav tm="0">
                                          <p:val>
                                            <p:fltVal val="0"/>
                                          </p:val>
                                        </p:tav>
                                        <p:tav tm="100000">
                                          <p:val>
                                            <p:strVal val="#ppt_h"/>
                                          </p:val>
                                        </p:tav>
                                      </p:tavLst>
                                    </p:anim>
                                    <p:animEffect transition="in" filter="fade">
                                      <p:cBhvr>
                                        <p:cTn id="139" dur="500"/>
                                        <p:tgtEl>
                                          <p:spTgt spid="18"/>
                                        </p:tgtEl>
                                      </p:cBhvr>
                                    </p:animEffect>
                                  </p:childTnLst>
                                </p:cTn>
                              </p:par>
                              <p:par>
                                <p:cTn id="140" presetID="53" presetClass="entr" presetSubtype="16" fill="hold" grpId="6" nodeType="withEffect">
                                  <p:stCondLst>
                                    <p:cond delay="4400"/>
                                  </p:stCondLst>
                                  <p:childTnLst>
                                    <p:set>
                                      <p:cBhvr>
                                        <p:cTn id="141" dur="1" fill="hold">
                                          <p:stCondLst>
                                            <p:cond delay="0"/>
                                          </p:stCondLst>
                                        </p:cTn>
                                        <p:tgtEl>
                                          <p:spTgt spid="19"/>
                                        </p:tgtEl>
                                        <p:attrNameLst>
                                          <p:attrName>style.visibility</p:attrName>
                                        </p:attrNameLst>
                                      </p:cBhvr>
                                      <p:to>
                                        <p:strVal val="visible"/>
                                      </p:to>
                                    </p:set>
                                    <p:anim calcmode="lin" valueType="num">
                                      <p:cBhvr>
                                        <p:cTn id="142" dur="500" fill="hold"/>
                                        <p:tgtEl>
                                          <p:spTgt spid="19"/>
                                        </p:tgtEl>
                                        <p:attrNameLst>
                                          <p:attrName>ppt_w</p:attrName>
                                        </p:attrNameLst>
                                      </p:cBhvr>
                                      <p:tavLst>
                                        <p:tav tm="0">
                                          <p:val>
                                            <p:fltVal val="0"/>
                                          </p:val>
                                        </p:tav>
                                        <p:tav tm="100000">
                                          <p:val>
                                            <p:strVal val="#ppt_w"/>
                                          </p:val>
                                        </p:tav>
                                      </p:tavLst>
                                    </p:anim>
                                    <p:anim calcmode="lin" valueType="num">
                                      <p:cBhvr>
                                        <p:cTn id="143" dur="500" fill="hold"/>
                                        <p:tgtEl>
                                          <p:spTgt spid="19"/>
                                        </p:tgtEl>
                                        <p:attrNameLst>
                                          <p:attrName>ppt_h</p:attrName>
                                        </p:attrNameLst>
                                      </p:cBhvr>
                                      <p:tavLst>
                                        <p:tav tm="0">
                                          <p:val>
                                            <p:fltVal val="0"/>
                                          </p:val>
                                        </p:tav>
                                        <p:tav tm="100000">
                                          <p:val>
                                            <p:strVal val="#ppt_h"/>
                                          </p:val>
                                        </p:tav>
                                      </p:tavLst>
                                    </p:anim>
                                    <p:animEffect transition="in" filter="fade">
                                      <p:cBhvr>
                                        <p:cTn id="144" dur="500"/>
                                        <p:tgtEl>
                                          <p:spTgt spid="19"/>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nodeType="clickEffect">
                                  <p:stCondLst>
                                    <p:cond delay="0"/>
                                  </p:stCondLst>
                                  <p:childTnLst>
                                    <p:set>
                                      <p:cBhvr>
                                        <p:cTn id="148" dur="1" fill="hold">
                                          <p:stCondLst>
                                            <p:cond delay="0"/>
                                          </p:stCondLst>
                                        </p:cTn>
                                        <p:tgtEl>
                                          <p:spTgt spid="12">
                                            <p:txEl>
                                              <p:pRg st="2" end="2"/>
                                            </p:txEl>
                                          </p:spTgt>
                                        </p:tgtEl>
                                        <p:attrNameLst>
                                          <p:attrName>style.visibility</p:attrName>
                                        </p:attrNameLst>
                                      </p:cBhvr>
                                      <p:to>
                                        <p:strVal val="visible"/>
                                      </p:to>
                                    </p:set>
                                    <p:animEffect transition="in" filter="blinds(horizontal)">
                                      <p:cBhvr>
                                        <p:cTn id="149" dur="500"/>
                                        <p:tgtEl>
                                          <p:spTgt spid="12">
                                            <p:txEl>
                                              <p:pRg st="2" end="2"/>
                                            </p:txEl>
                                          </p:spTgt>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nodeType="clickEffect">
                                  <p:stCondLst>
                                    <p:cond delay="0"/>
                                  </p:stCondLst>
                                  <p:childTnLst>
                                    <p:set>
                                      <p:cBhvr>
                                        <p:cTn id="153" dur="1" fill="hold">
                                          <p:stCondLst>
                                            <p:cond delay="0"/>
                                          </p:stCondLst>
                                        </p:cTn>
                                        <p:tgtEl>
                                          <p:spTgt spid="12">
                                            <p:txEl>
                                              <p:pRg st="4" end="4"/>
                                            </p:txEl>
                                          </p:spTgt>
                                        </p:tgtEl>
                                        <p:attrNameLst>
                                          <p:attrName>style.visibility</p:attrName>
                                        </p:attrNameLst>
                                      </p:cBhvr>
                                      <p:to>
                                        <p:strVal val="visible"/>
                                      </p:to>
                                    </p:set>
                                    <p:animEffect transition="in" filter="blinds(horizontal)">
                                      <p:cBhvr>
                                        <p:cTn id="154"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6" grpId="2" animBg="1"/>
      <p:bldP spid="16" grpId="3" animBg="1"/>
      <p:bldP spid="16" grpId="4" animBg="1"/>
      <p:bldP spid="16" grpId="5" animBg="1"/>
      <p:bldP spid="16" grpId="6" animBg="1"/>
      <p:bldP spid="17" grpId="0" animBg="1"/>
      <p:bldP spid="17" grpId="1" animBg="1"/>
      <p:bldP spid="17" grpId="2" animBg="1"/>
      <p:bldP spid="17" grpId="3" animBg="1"/>
      <p:bldP spid="17" grpId="4" animBg="1"/>
      <p:bldP spid="17" grpId="5" animBg="1"/>
      <p:bldP spid="17" grpId="6" animBg="1"/>
      <p:bldP spid="18" grpId="0" animBg="1"/>
      <p:bldP spid="18" grpId="1" animBg="1"/>
      <p:bldP spid="18" grpId="2" animBg="1"/>
      <p:bldP spid="18" grpId="3" animBg="1"/>
      <p:bldP spid="18" grpId="4" animBg="1"/>
      <p:bldP spid="18" grpId="5" animBg="1"/>
      <p:bldP spid="18" grpId="6" animBg="1"/>
      <p:bldP spid="19" grpId="0" animBg="1"/>
      <p:bldP spid="19" grpId="1" animBg="1"/>
      <p:bldP spid="19" grpId="2" animBg="1"/>
      <p:bldP spid="19" grpId="3" animBg="1"/>
      <p:bldP spid="19" grpId="4" animBg="1"/>
      <p:bldP spid="19" grpId="5" animBg="1"/>
      <p:bldP spid="19" grpId="6"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05A1E679-CD9D-4F99-9454-DB9B49E63E64}"/>
              </a:ext>
            </a:extLst>
          </p:cNvPr>
          <p:cNvSpPr txBox="1"/>
          <p:nvPr/>
        </p:nvSpPr>
        <p:spPr>
          <a:xfrm>
            <a:off x="428368" y="1198797"/>
            <a:ext cx="11335265" cy="3426579"/>
          </a:xfrm>
          <a:prstGeom prst="rect">
            <a:avLst/>
          </a:prstGeom>
          <a:noFill/>
          <a:ln>
            <a:noFill/>
          </a:ln>
          <a:effectLst>
            <a:innerShdw blurRad="63500" dist="50800" dir="13500000">
              <a:prstClr val="black">
                <a:alpha val="50000"/>
              </a:prstClr>
            </a:innerShdw>
          </a:effectLst>
        </p:spPr>
        <p:txBody>
          <a:bodyPr wrap="square" rtlCol="0">
            <a:spAutoFit/>
          </a:bodyPr>
          <a:lstStyle/>
          <a:p>
            <a:pPr algn="just">
              <a:lnSpc>
                <a:spcPts val="2641"/>
              </a:lnSpc>
            </a:pPr>
            <a:r>
              <a:rPr lang="en-US" sz="2667" dirty="0">
                <a:latin typeface="Times New Roman" panose="02020603050405020304" pitchFamily="18" charset="0"/>
                <a:cs typeface="Times New Roman" panose="02020603050405020304" pitchFamily="18" charset="0"/>
              </a:rPr>
              <a:t>For example: A mobile company wants to launch a new model in the market. But they are not aware of what are the dimensions of a mobile that are in most demand. </a:t>
            </a:r>
          </a:p>
          <a:p>
            <a:pPr algn="just">
              <a:lnSpc>
                <a:spcPts val="2641"/>
              </a:lnSpc>
            </a:pPr>
            <a:endParaRPr lang="en-US" sz="2667" dirty="0">
              <a:latin typeface="Times New Roman" panose="02020603050405020304" pitchFamily="18" charset="0"/>
              <a:cs typeface="Times New Roman" panose="02020603050405020304" pitchFamily="18" charset="0"/>
            </a:endParaRPr>
          </a:p>
          <a:p>
            <a:pPr algn="just">
              <a:lnSpc>
                <a:spcPts val="2641"/>
              </a:lnSpc>
            </a:pPr>
            <a:r>
              <a:rPr lang="en-US" sz="2667" dirty="0">
                <a:latin typeface="Times New Roman" panose="02020603050405020304" pitchFamily="18" charset="0"/>
                <a:cs typeface="Times New Roman" panose="02020603050405020304" pitchFamily="18" charset="0"/>
              </a:rPr>
              <a:t>Hence, the company conducts a business research using various methods to gather information and the same is then evaluated and conclusions are drawn, as to what dimensions are most in-demand.</a:t>
            </a:r>
          </a:p>
          <a:p>
            <a:pPr algn="just">
              <a:lnSpc>
                <a:spcPts val="2641"/>
              </a:lnSpc>
            </a:pPr>
            <a:endParaRPr lang="en-US" sz="2667" dirty="0">
              <a:latin typeface="Times New Roman" panose="02020603050405020304" pitchFamily="18" charset="0"/>
              <a:cs typeface="Times New Roman" panose="02020603050405020304" pitchFamily="18" charset="0"/>
            </a:endParaRPr>
          </a:p>
          <a:p>
            <a:pPr algn="just">
              <a:lnSpc>
                <a:spcPts val="2641"/>
              </a:lnSpc>
            </a:pPr>
            <a:r>
              <a:rPr lang="en-US" sz="2667" dirty="0">
                <a:latin typeface="Times New Roman" panose="02020603050405020304" pitchFamily="18" charset="0"/>
                <a:cs typeface="Times New Roman" panose="02020603050405020304" pitchFamily="18" charset="0"/>
              </a:rPr>
              <a:t>This will enable the researcher to make wise decisions to position his phone at the right price in the market and hence acquire a larger market share</a:t>
            </a:r>
            <a:endParaRPr lang="en-US" sz="2667" kern="500" dirty="0">
              <a:ln w="15875">
                <a:noFill/>
                <a:round/>
              </a:ln>
              <a:latin typeface="+mj-lt"/>
              <a:cs typeface="Calibri Light" panose="020F0302020204030204" pitchFamily="34" charset="0"/>
            </a:endParaRPr>
          </a:p>
        </p:txBody>
      </p:sp>
      <p:sp>
        <p:nvSpPr>
          <p:cNvPr id="16" name="Rectangle: Rounded Corners 14">
            <a:extLst>
              <a:ext uri="{FF2B5EF4-FFF2-40B4-BE49-F238E27FC236}">
                <a16:creationId xmlns:a16="http://schemas.microsoft.com/office/drawing/2014/main" xmlns="" id="{4CEC6437-5D50-411D-B988-CF288EFFB64D}"/>
              </a:ext>
            </a:extLst>
          </p:cNvPr>
          <p:cNvSpPr/>
          <p:nvPr/>
        </p:nvSpPr>
        <p:spPr>
          <a:xfrm>
            <a:off x="5308812" y="5162388"/>
            <a:ext cx="310689" cy="310689"/>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7" name="Rectangle: Rounded Corners 15">
            <a:extLst>
              <a:ext uri="{FF2B5EF4-FFF2-40B4-BE49-F238E27FC236}">
                <a16:creationId xmlns:a16="http://schemas.microsoft.com/office/drawing/2014/main" xmlns="" id="{332E2ACF-C61B-498F-A761-CD9848828678}"/>
              </a:ext>
            </a:extLst>
          </p:cNvPr>
          <p:cNvSpPr/>
          <p:nvPr/>
        </p:nvSpPr>
        <p:spPr>
          <a:xfrm>
            <a:off x="5723742" y="5162388"/>
            <a:ext cx="310689" cy="31068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8" name="Rectangle: Rounded Corners 16">
            <a:extLst>
              <a:ext uri="{FF2B5EF4-FFF2-40B4-BE49-F238E27FC236}">
                <a16:creationId xmlns:a16="http://schemas.microsoft.com/office/drawing/2014/main" xmlns="" id="{EEA29CF5-01AF-4FFC-AE07-544A8FD3DA4B}"/>
              </a:ext>
            </a:extLst>
          </p:cNvPr>
          <p:cNvSpPr/>
          <p:nvPr/>
        </p:nvSpPr>
        <p:spPr>
          <a:xfrm>
            <a:off x="6138672" y="5162388"/>
            <a:ext cx="310689" cy="31068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9" name="Rectangle: Rounded Corners 17">
            <a:extLst>
              <a:ext uri="{FF2B5EF4-FFF2-40B4-BE49-F238E27FC236}">
                <a16:creationId xmlns:a16="http://schemas.microsoft.com/office/drawing/2014/main" xmlns="" id="{45836C1B-A887-454A-8C90-9F5335412347}"/>
              </a:ext>
            </a:extLst>
          </p:cNvPr>
          <p:cNvSpPr/>
          <p:nvPr/>
        </p:nvSpPr>
        <p:spPr>
          <a:xfrm>
            <a:off x="6544833" y="5162388"/>
            <a:ext cx="310689" cy="31068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Tree>
    <p:extLst>
      <p:ext uri="{BB962C8B-B14F-4D97-AF65-F5344CB8AC3E}">
        <p14:creationId xmlns:p14="http://schemas.microsoft.com/office/powerpoint/2010/main" val="147171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20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par>
                                <p:cTn id="10" presetID="53" presetClass="entr" presetSubtype="16" fill="hold" grpId="0" nodeType="withEffect">
                                  <p:stCondLst>
                                    <p:cond delay="40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par>
                                <p:cTn id="15" presetID="53" presetClass="entr" presetSubtype="16" fill="hold" grpId="0" nodeType="withEffect">
                                  <p:stCondLst>
                                    <p:cond delay="60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par>
                                <p:cTn id="20" presetID="53" presetClass="entr" presetSubtype="16" fill="hold" grpId="0" nodeType="withEffect">
                                  <p:stCondLst>
                                    <p:cond delay="80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par>
                                <p:cTn id="25" presetID="53" presetClass="exit" presetSubtype="32" fill="hold" grpId="1" nodeType="withEffect">
                                  <p:stCondLst>
                                    <p:cond delay="800"/>
                                  </p:stCondLst>
                                  <p:childTnLst>
                                    <p:anim calcmode="lin" valueType="num">
                                      <p:cBhvr>
                                        <p:cTn id="26" dur="500"/>
                                        <p:tgtEl>
                                          <p:spTgt spid="16"/>
                                        </p:tgtEl>
                                        <p:attrNameLst>
                                          <p:attrName>ppt_w</p:attrName>
                                        </p:attrNameLst>
                                      </p:cBhvr>
                                      <p:tavLst>
                                        <p:tav tm="0">
                                          <p:val>
                                            <p:strVal val="ppt_w"/>
                                          </p:val>
                                        </p:tav>
                                        <p:tav tm="100000">
                                          <p:val>
                                            <p:fltVal val="0"/>
                                          </p:val>
                                        </p:tav>
                                      </p:tavLst>
                                    </p:anim>
                                    <p:anim calcmode="lin" valueType="num">
                                      <p:cBhvr>
                                        <p:cTn id="27" dur="500"/>
                                        <p:tgtEl>
                                          <p:spTgt spid="16"/>
                                        </p:tgtEl>
                                        <p:attrNameLst>
                                          <p:attrName>ppt_h</p:attrName>
                                        </p:attrNameLst>
                                      </p:cBhvr>
                                      <p:tavLst>
                                        <p:tav tm="0">
                                          <p:val>
                                            <p:strVal val="ppt_h"/>
                                          </p:val>
                                        </p:tav>
                                        <p:tav tm="100000">
                                          <p:val>
                                            <p:fltVal val="0"/>
                                          </p:val>
                                        </p:tav>
                                      </p:tavLst>
                                    </p:anim>
                                    <p:animEffect transition="out" filter="fade">
                                      <p:cBhvr>
                                        <p:cTn id="28" dur="500"/>
                                        <p:tgtEl>
                                          <p:spTgt spid="16"/>
                                        </p:tgtEl>
                                      </p:cBhvr>
                                    </p:animEffect>
                                    <p:set>
                                      <p:cBhvr>
                                        <p:cTn id="29" dur="1" fill="hold">
                                          <p:stCondLst>
                                            <p:cond delay="499"/>
                                          </p:stCondLst>
                                        </p:cTn>
                                        <p:tgtEl>
                                          <p:spTgt spid="16"/>
                                        </p:tgtEl>
                                        <p:attrNameLst>
                                          <p:attrName>style.visibility</p:attrName>
                                        </p:attrNameLst>
                                      </p:cBhvr>
                                      <p:to>
                                        <p:strVal val="hidden"/>
                                      </p:to>
                                    </p:set>
                                  </p:childTnLst>
                                </p:cTn>
                              </p:par>
                              <p:par>
                                <p:cTn id="30" presetID="53" presetClass="exit" presetSubtype="32" fill="hold" grpId="1" nodeType="withEffect">
                                  <p:stCondLst>
                                    <p:cond delay="1000"/>
                                  </p:stCondLst>
                                  <p:childTnLst>
                                    <p:anim calcmode="lin" valueType="num">
                                      <p:cBhvr>
                                        <p:cTn id="31" dur="500"/>
                                        <p:tgtEl>
                                          <p:spTgt spid="17"/>
                                        </p:tgtEl>
                                        <p:attrNameLst>
                                          <p:attrName>ppt_w</p:attrName>
                                        </p:attrNameLst>
                                      </p:cBhvr>
                                      <p:tavLst>
                                        <p:tav tm="0">
                                          <p:val>
                                            <p:strVal val="ppt_w"/>
                                          </p:val>
                                        </p:tav>
                                        <p:tav tm="100000">
                                          <p:val>
                                            <p:fltVal val="0"/>
                                          </p:val>
                                        </p:tav>
                                      </p:tavLst>
                                    </p:anim>
                                    <p:anim calcmode="lin" valueType="num">
                                      <p:cBhvr>
                                        <p:cTn id="32" dur="500"/>
                                        <p:tgtEl>
                                          <p:spTgt spid="17"/>
                                        </p:tgtEl>
                                        <p:attrNameLst>
                                          <p:attrName>ppt_h</p:attrName>
                                        </p:attrNameLst>
                                      </p:cBhvr>
                                      <p:tavLst>
                                        <p:tav tm="0">
                                          <p:val>
                                            <p:strVal val="ppt_h"/>
                                          </p:val>
                                        </p:tav>
                                        <p:tav tm="100000">
                                          <p:val>
                                            <p:fltVal val="0"/>
                                          </p:val>
                                        </p:tav>
                                      </p:tavLst>
                                    </p:anim>
                                    <p:animEffect transition="out" filter="fade">
                                      <p:cBhvr>
                                        <p:cTn id="33" dur="500"/>
                                        <p:tgtEl>
                                          <p:spTgt spid="17"/>
                                        </p:tgtEl>
                                      </p:cBhvr>
                                    </p:animEffect>
                                    <p:set>
                                      <p:cBhvr>
                                        <p:cTn id="34" dur="1" fill="hold">
                                          <p:stCondLst>
                                            <p:cond delay="499"/>
                                          </p:stCondLst>
                                        </p:cTn>
                                        <p:tgtEl>
                                          <p:spTgt spid="17"/>
                                        </p:tgtEl>
                                        <p:attrNameLst>
                                          <p:attrName>style.visibility</p:attrName>
                                        </p:attrNameLst>
                                      </p:cBhvr>
                                      <p:to>
                                        <p:strVal val="hidden"/>
                                      </p:to>
                                    </p:set>
                                  </p:childTnLst>
                                </p:cTn>
                              </p:par>
                              <p:par>
                                <p:cTn id="35" presetID="53" presetClass="exit" presetSubtype="32" fill="hold" grpId="1" nodeType="withEffect">
                                  <p:stCondLst>
                                    <p:cond delay="1200"/>
                                  </p:stCondLst>
                                  <p:childTnLst>
                                    <p:anim calcmode="lin" valueType="num">
                                      <p:cBhvr>
                                        <p:cTn id="36" dur="500"/>
                                        <p:tgtEl>
                                          <p:spTgt spid="18"/>
                                        </p:tgtEl>
                                        <p:attrNameLst>
                                          <p:attrName>ppt_w</p:attrName>
                                        </p:attrNameLst>
                                      </p:cBhvr>
                                      <p:tavLst>
                                        <p:tav tm="0">
                                          <p:val>
                                            <p:strVal val="ppt_w"/>
                                          </p:val>
                                        </p:tav>
                                        <p:tav tm="100000">
                                          <p:val>
                                            <p:fltVal val="0"/>
                                          </p:val>
                                        </p:tav>
                                      </p:tavLst>
                                    </p:anim>
                                    <p:anim calcmode="lin" valueType="num">
                                      <p:cBhvr>
                                        <p:cTn id="37" dur="500"/>
                                        <p:tgtEl>
                                          <p:spTgt spid="18"/>
                                        </p:tgtEl>
                                        <p:attrNameLst>
                                          <p:attrName>ppt_h</p:attrName>
                                        </p:attrNameLst>
                                      </p:cBhvr>
                                      <p:tavLst>
                                        <p:tav tm="0">
                                          <p:val>
                                            <p:strVal val="ppt_h"/>
                                          </p:val>
                                        </p:tav>
                                        <p:tav tm="100000">
                                          <p:val>
                                            <p:fltVal val="0"/>
                                          </p:val>
                                        </p:tav>
                                      </p:tavLst>
                                    </p:anim>
                                    <p:animEffect transition="out" filter="fade">
                                      <p:cBhvr>
                                        <p:cTn id="38" dur="500"/>
                                        <p:tgtEl>
                                          <p:spTgt spid="18"/>
                                        </p:tgtEl>
                                      </p:cBhvr>
                                    </p:animEffect>
                                    <p:set>
                                      <p:cBhvr>
                                        <p:cTn id="39" dur="1" fill="hold">
                                          <p:stCondLst>
                                            <p:cond delay="499"/>
                                          </p:stCondLst>
                                        </p:cTn>
                                        <p:tgtEl>
                                          <p:spTgt spid="18"/>
                                        </p:tgtEl>
                                        <p:attrNameLst>
                                          <p:attrName>style.visibility</p:attrName>
                                        </p:attrNameLst>
                                      </p:cBhvr>
                                      <p:to>
                                        <p:strVal val="hidden"/>
                                      </p:to>
                                    </p:set>
                                  </p:childTnLst>
                                </p:cTn>
                              </p:par>
                              <p:par>
                                <p:cTn id="40" presetID="53" presetClass="exit" presetSubtype="32" fill="hold" grpId="1" nodeType="withEffect">
                                  <p:stCondLst>
                                    <p:cond delay="1400"/>
                                  </p:stCondLst>
                                  <p:childTnLst>
                                    <p:anim calcmode="lin" valueType="num">
                                      <p:cBhvr>
                                        <p:cTn id="41" dur="500"/>
                                        <p:tgtEl>
                                          <p:spTgt spid="19"/>
                                        </p:tgtEl>
                                        <p:attrNameLst>
                                          <p:attrName>ppt_w</p:attrName>
                                        </p:attrNameLst>
                                      </p:cBhvr>
                                      <p:tavLst>
                                        <p:tav tm="0">
                                          <p:val>
                                            <p:strVal val="ppt_w"/>
                                          </p:val>
                                        </p:tav>
                                        <p:tav tm="100000">
                                          <p:val>
                                            <p:fltVal val="0"/>
                                          </p:val>
                                        </p:tav>
                                      </p:tavLst>
                                    </p:anim>
                                    <p:anim calcmode="lin" valueType="num">
                                      <p:cBhvr>
                                        <p:cTn id="42" dur="500"/>
                                        <p:tgtEl>
                                          <p:spTgt spid="19"/>
                                        </p:tgtEl>
                                        <p:attrNameLst>
                                          <p:attrName>ppt_h</p:attrName>
                                        </p:attrNameLst>
                                      </p:cBhvr>
                                      <p:tavLst>
                                        <p:tav tm="0">
                                          <p:val>
                                            <p:strVal val="ppt_h"/>
                                          </p:val>
                                        </p:tav>
                                        <p:tav tm="100000">
                                          <p:val>
                                            <p:fltVal val="0"/>
                                          </p:val>
                                        </p:tav>
                                      </p:tavLst>
                                    </p:anim>
                                    <p:animEffect transition="out" filter="fade">
                                      <p:cBhvr>
                                        <p:cTn id="43" dur="500"/>
                                        <p:tgtEl>
                                          <p:spTgt spid="19"/>
                                        </p:tgtEl>
                                      </p:cBhvr>
                                    </p:animEffect>
                                    <p:set>
                                      <p:cBhvr>
                                        <p:cTn id="44" dur="1" fill="hold">
                                          <p:stCondLst>
                                            <p:cond delay="499"/>
                                          </p:stCondLst>
                                        </p:cTn>
                                        <p:tgtEl>
                                          <p:spTgt spid="19"/>
                                        </p:tgtEl>
                                        <p:attrNameLst>
                                          <p:attrName>style.visibility</p:attrName>
                                        </p:attrNameLst>
                                      </p:cBhvr>
                                      <p:to>
                                        <p:strVal val="hidden"/>
                                      </p:to>
                                    </p:set>
                                  </p:childTnLst>
                                </p:cTn>
                              </p:par>
                              <p:par>
                                <p:cTn id="45" presetID="53" presetClass="entr" presetSubtype="16" fill="hold" grpId="2" nodeType="withEffect">
                                  <p:stCondLst>
                                    <p:cond delay="140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cBhvr>
                                        <p:cTn id="49" dur="500"/>
                                        <p:tgtEl>
                                          <p:spTgt spid="16"/>
                                        </p:tgtEl>
                                      </p:cBhvr>
                                    </p:animEffect>
                                  </p:childTnLst>
                                </p:cTn>
                              </p:par>
                              <p:par>
                                <p:cTn id="50" presetID="53" presetClass="entr" presetSubtype="16" fill="hold" grpId="2" nodeType="withEffect">
                                  <p:stCondLst>
                                    <p:cond delay="160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par>
                                <p:cTn id="55" presetID="53" presetClass="entr" presetSubtype="16" fill="hold" grpId="2" nodeType="withEffect">
                                  <p:stCondLst>
                                    <p:cond delay="180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par>
                                <p:cTn id="60" presetID="53" presetClass="entr" presetSubtype="16" fill="hold" grpId="2" nodeType="withEffect">
                                  <p:stCondLst>
                                    <p:cond delay="200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par>
                                <p:cTn id="65" presetID="53" presetClass="exit" presetSubtype="32" fill="hold" grpId="3" nodeType="withEffect">
                                  <p:stCondLst>
                                    <p:cond delay="2000"/>
                                  </p:stCondLst>
                                  <p:childTnLst>
                                    <p:anim calcmode="lin" valueType="num">
                                      <p:cBhvr>
                                        <p:cTn id="66" dur="500"/>
                                        <p:tgtEl>
                                          <p:spTgt spid="16"/>
                                        </p:tgtEl>
                                        <p:attrNameLst>
                                          <p:attrName>ppt_w</p:attrName>
                                        </p:attrNameLst>
                                      </p:cBhvr>
                                      <p:tavLst>
                                        <p:tav tm="0">
                                          <p:val>
                                            <p:strVal val="ppt_w"/>
                                          </p:val>
                                        </p:tav>
                                        <p:tav tm="100000">
                                          <p:val>
                                            <p:fltVal val="0"/>
                                          </p:val>
                                        </p:tav>
                                      </p:tavLst>
                                    </p:anim>
                                    <p:anim calcmode="lin" valueType="num">
                                      <p:cBhvr>
                                        <p:cTn id="67" dur="500"/>
                                        <p:tgtEl>
                                          <p:spTgt spid="16"/>
                                        </p:tgtEl>
                                        <p:attrNameLst>
                                          <p:attrName>ppt_h</p:attrName>
                                        </p:attrNameLst>
                                      </p:cBhvr>
                                      <p:tavLst>
                                        <p:tav tm="0">
                                          <p:val>
                                            <p:strVal val="ppt_h"/>
                                          </p:val>
                                        </p:tav>
                                        <p:tav tm="100000">
                                          <p:val>
                                            <p:fltVal val="0"/>
                                          </p:val>
                                        </p:tav>
                                      </p:tavLst>
                                    </p:anim>
                                    <p:animEffect transition="out" filter="fade">
                                      <p:cBhvr>
                                        <p:cTn id="68" dur="500"/>
                                        <p:tgtEl>
                                          <p:spTgt spid="16"/>
                                        </p:tgtEl>
                                      </p:cBhvr>
                                    </p:animEffect>
                                    <p:set>
                                      <p:cBhvr>
                                        <p:cTn id="69" dur="1" fill="hold">
                                          <p:stCondLst>
                                            <p:cond delay="499"/>
                                          </p:stCondLst>
                                        </p:cTn>
                                        <p:tgtEl>
                                          <p:spTgt spid="16"/>
                                        </p:tgtEl>
                                        <p:attrNameLst>
                                          <p:attrName>style.visibility</p:attrName>
                                        </p:attrNameLst>
                                      </p:cBhvr>
                                      <p:to>
                                        <p:strVal val="hidden"/>
                                      </p:to>
                                    </p:set>
                                  </p:childTnLst>
                                </p:cTn>
                              </p:par>
                              <p:par>
                                <p:cTn id="70" presetID="53" presetClass="exit" presetSubtype="32" fill="hold" grpId="3" nodeType="withEffect">
                                  <p:stCondLst>
                                    <p:cond delay="2200"/>
                                  </p:stCondLst>
                                  <p:childTnLst>
                                    <p:anim calcmode="lin" valueType="num">
                                      <p:cBhvr>
                                        <p:cTn id="71" dur="500"/>
                                        <p:tgtEl>
                                          <p:spTgt spid="17"/>
                                        </p:tgtEl>
                                        <p:attrNameLst>
                                          <p:attrName>ppt_w</p:attrName>
                                        </p:attrNameLst>
                                      </p:cBhvr>
                                      <p:tavLst>
                                        <p:tav tm="0">
                                          <p:val>
                                            <p:strVal val="ppt_w"/>
                                          </p:val>
                                        </p:tav>
                                        <p:tav tm="100000">
                                          <p:val>
                                            <p:fltVal val="0"/>
                                          </p:val>
                                        </p:tav>
                                      </p:tavLst>
                                    </p:anim>
                                    <p:anim calcmode="lin" valueType="num">
                                      <p:cBhvr>
                                        <p:cTn id="72" dur="500"/>
                                        <p:tgtEl>
                                          <p:spTgt spid="17"/>
                                        </p:tgtEl>
                                        <p:attrNameLst>
                                          <p:attrName>ppt_h</p:attrName>
                                        </p:attrNameLst>
                                      </p:cBhvr>
                                      <p:tavLst>
                                        <p:tav tm="0">
                                          <p:val>
                                            <p:strVal val="ppt_h"/>
                                          </p:val>
                                        </p:tav>
                                        <p:tav tm="100000">
                                          <p:val>
                                            <p:fltVal val="0"/>
                                          </p:val>
                                        </p:tav>
                                      </p:tavLst>
                                    </p:anim>
                                    <p:animEffect transition="out" filter="fade">
                                      <p:cBhvr>
                                        <p:cTn id="73" dur="500"/>
                                        <p:tgtEl>
                                          <p:spTgt spid="17"/>
                                        </p:tgtEl>
                                      </p:cBhvr>
                                    </p:animEffect>
                                    <p:set>
                                      <p:cBhvr>
                                        <p:cTn id="74" dur="1" fill="hold">
                                          <p:stCondLst>
                                            <p:cond delay="499"/>
                                          </p:stCondLst>
                                        </p:cTn>
                                        <p:tgtEl>
                                          <p:spTgt spid="17"/>
                                        </p:tgtEl>
                                        <p:attrNameLst>
                                          <p:attrName>style.visibility</p:attrName>
                                        </p:attrNameLst>
                                      </p:cBhvr>
                                      <p:to>
                                        <p:strVal val="hidden"/>
                                      </p:to>
                                    </p:set>
                                  </p:childTnLst>
                                </p:cTn>
                              </p:par>
                              <p:par>
                                <p:cTn id="75" presetID="53" presetClass="exit" presetSubtype="32" fill="hold" grpId="3" nodeType="withEffect">
                                  <p:stCondLst>
                                    <p:cond delay="2400"/>
                                  </p:stCondLst>
                                  <p:childTnLst>
                                    <p:anim calcmode="lin" valueType="num">
                                      <p:cBhvr>
                                        <p:cTn id="76" dur="500"/>
                                        <p:tgtEl>
                                          <p:spTgt spid="18"/>
                                        </p:tgtEl>
                                        <p:attrNameLst>
                                          <p:attrName>ppt_w</p:attrName>
                                        </p:attrNameLst>
                                      </p:cBhvr>
                                      <p:tavLst>
                                        <p:tav tm="0">
                                          <p:val>
                                            <p:strVal val="ppt_w"/>
                                          </p:val>
                                        </p:tav>
                                        <p:tav tm="100000">
                                          <p:val>
                                            <p:fltVal val="0"/>
                                          </p:val>
                                        </p:tav>
                                      </p:tavLst>
                                    </p:anim>
                                    <p:anim calcmode="lin" valueType="num">
                                      <p:cBhvr>
                                        <p:cTn id="77" dur="500"/>
                                        <p:tgtEl>
                                          <p:spTgt spid="18"/>
                                        </p:tgtEl>
                                        <p:attrNameLst>
                                          <p:attrName>ppt_h</p:attrName>
                                        </p:attrNameLst>
                                      </p:cBhvr>
                                      <p:tavLst>
                                        <p:tav tm="0">
                                          <p:val>
                                            <p:strVal val="ppt_h"/>
                                          </p:val>
                                        </p:tav>
                                        <p:tav tm="100000">
                                          <p:val>
                                            <p:fltVal val="0"/>
                                          </p:val>
                                        </p:tav>
                                      </p:tavLst>
                                    </p:anim>
                                    <p:animEffect transition="out" filter="fade">
                                      <p:cBhvr>
                                        <p:cTn id="78" dur="500"/>
                                        <p:tgtEl>
                                          <p:spTgt spid="18"/>
                                        </p:tgtEl>
                                      </p:cBhvr>
                                    </p:animEffect>
                                    <p:set>
                                      <p:cBhvr>
                                        <p:cTn id="79" dur="1" fill="hold">
                                          <p:stCondLst>
                                            <p:cond delay="499"/>
                                          </p:stCondLst>
                                        </p:cTn>
                                        <p:tgtEl>
                                          <p:spTgt spid="18"/>
                                        </p:tgtEl>
                                        <p:attrNameLst>
                                          <p:attrName>style.visibility</p:attrName>
                                        </p:attrNameLst>
                                      </p:cBhvr>
                                      <p:to>
                                        <p:strVal val="hidden"/>
                                      </p:to>
                                    </p:set>
                                  </p:childTnLst>
                                </p:cTn>
                              </p:par>
                              <p:par>
                                <p:cTn id="80" presetID="53" presetClass="exit" presetSubtype="32" fill="hold" grpId="3" nodeType="withEffect">
                                  <p:stCondLst>
                                    <p:cond delay="2600"/>
                                  </p:stCondLst>
                                  <p:childTnLst>
                                    <p:anim calcmode="lin" valueType="num">
                                      <p:cBhvr>
                                        <p:cTn id="81" dur="500"/>
                                        <p:tgtEl>
                                          <p:spTgt spid="19"/>
                                        </p:tgtEl>
                                        <p:attrNameLst>
                                          <p:attrName>ppt_w</p:attrName>
                                        </p:attrNameLst>
                                      </p:cBhvr>
                                      <p:tavLst>
                                        <p:tav tm="0">
                                          <p:val>
                                            <p:strVal val="ppt_w"/>
                                          </p:val>
                                        </p:tav>
                                        <p:tav tm="100000">
                                          <p:val>
                                            <p:fltVal val="0"/>
                                          </p:val>
                                        </p:tav>
                                      </p:tavLst>
                                    </p:anim>
                                    <p:anim calcmode="lin" valueType="num">
                                      <p:cBhvr>
                                        <p:cTn id="82" dur="500"/>
                                        <p:tgtEl>
                                          <p:spTgt spid="19"/>
                                        </p:tgtEl>
                                        <p:attrNameLst>
                                          <p:attrName>ppt_h</p:attrName>
                                        </p:attrNameLst>
                                      </p:cBhvr>
                                      <p:tavLst>
                                        <p:tav tm="0">
                                          <p:val>
                                            <p:strVal val="ppt_h"/>
                                          </p:val>
                                        </p:tav>
                                        <p:tav tm="100000">
                                          <p:val>
                                            <p:fltVal val="0"/>
                                          </p:val>
                                        </p:tav>
                                      </p:tavLst>
                                    </p:anim>
                                    <p:animEffect transition="out" filter="fade">
                                      <p:cBhvr>
                                        <p:cTn id="83" dur="500"/>
                                        <p:tgtEl>
                                          <p:spTgt spid="19"/>
                                        </p:tgtEl>
                                      </p:cBhvr>
                                    </p:animEffect>
                                    <p:set>
                                      <p:cBhvr>
                                        <p:cTn id="84" dur="1" fill="hold">
                                          <p:stCondLst>
                                            <p:cond delay="499"/>
                                          </p:stCondLst>
                                        </p:cTn>
                                        <p:tgtEl>
                                          <p:spTgt spid="19"/>
                                        </p:tgtEl>
                                        <p:attrNameLst>
                                          <p:attrName>style.visibility</p:attrName>
                                        </p:attrNameLst>
                                      </p:cBhvr>
                                      <p:to>
                                        <p:strVal val="hidden"/>
                                      </p:to>
                                    </p:set>
                                  </p:childTnLst>
                                </p:cTn>
                              </p:par>
                              <p:par>
                                <p:cTn id="85" presetID="53" presetClass="entr" presetSubtype="16" fill="hold" grpId="4" nodeType="withEffect">
                                  <p:stCondLst>
                                    <p:cond delay="2600"/>
                                  </p:stCondLst>
                                  <p:childTnLst>
                                    <p:set>
                                      <p:cBhvr>
                                        <p:cTn id="86" dur="1" fill="hold">
                                          <p:stCondLst>
                                            <p:cond delay="0"/>
                                          </p:stCondLst>
                                        </p:cTn>
                                        <p:tgtEl>
                                          <p:spTgt spid="16"/>
                                        </p:tgtEl>
                                        <p:attrNameLst>
                                          <p:attrName>style.visibility</p:attrName>
                                        </p:attrNameLst>
                                      </p:cBhvr>
                                      <p:to>
                                        <p:strVal val="visible"/>
                                      </p:to>
                                    </p:set>
                                    <p:anim calcmode="lin" valueType="num">
                                      <p:cBhvr>
                                        <p:cTn id="87" dur="500" fill="hold"/>
                                        <p:tgtEl>
                                          <p:spTgt spid="16"/>
                                        </p:tgtEl>
                                        <p:attrNameLst>
                                          <p:attrName>ppt_w</p:attrName>
                                        </p:attrNameLst>
                                      </p:cBhvr>
                                      <p:tavLst>
                                        <p:tav tm="0">
                                          <p:val>
                                            <p:fltVal val="0"/>
                                          </p:val>
                                        </p:tav>
                                        <p:tav tm="100000">
                                          <p:val>
                                            <p:strVal val="#ppt_w"/>
                                          </p:val>
                                        </p:tav>
                                      </p:tavLst>
                                    </p:anim>
                                    <p:anim calcmode="lin" valueType="num">
                                      <p:cBhvr>
                                        <p:cTn id="88" dur="500" fill="hold"/>
                                        <p:tgtEl>
                                          <p:spTgt spid="16"/>
                                        </p:tgtEl>
                                        <p:attrNameLst>
                                          <p:attrName>ppt_h</p:attrName>
                                        </p:attrNameLst>
                                      </p:cBhvr>
                                      <p:tavLst>
                                        <p:tav tm="0">
                                          <p:val>
                                            <p:fltVal val="0"/>
                                          </p:val>
                                        </p:tav>
                                        <p:tav tm="100000">
                                          <p:val>
                                            <p:strVal val="#ppt_h"/>
                                          </p:val>
                                        </p:tav>
                                      </p:tavLst>
                                    </p:anim>
                                    <p:animEffect transition="in" filter="fade">
                                      <p:cBhvr>
                                        <p:cTn id="89" dur="500"/>
                                        <p:tgtEl>
                                          <p:spTgt spid="16"/>
                                        </p:tgtEl>
                                      </p:cBhvr>
                                    </p:animEffect>
                                  </p:childTnLst>
                                </p:cTn>
                              </p:par>
                              <p:par>
                                <p:cTn id="90" presetID="53" presetClass="entr" presetSubtype="16" fill="hold" grpId="4" nodeType="withEffect">
                                  <p:stCondLst>
                                    <p:cond delay="2800"/>
                                  </p:stCondLst>
                                  <p:childTnLst>
                                    <p:set>
                                      <p:cBhvr>
                                        <p:cTn id="91" dur="1" fill="hold">
                                          <p:stCondLst>
                                            <p:cond delay="0"/>
                                          </p:stCondLst>
                                        </p:cTn>
                                        <p:tgtEl>
                                          <p:spTgt spid="17"/>
                                        </p:tgtEl>
                                        <p:attrNameLst>
                                          <p:attrName>style.visibility</p:attrName>
                                        </p:attrNameLst>
                                      </p:cBhvr>
                                      <p:to>
                                        <p:strVal val="visible"/>
                                      </p:to>
                                    </p:set>
                                    <p:anim calcmode="lin" valueType="num">
                                      <p:cBhvr>
                                        <p:cTn id="92" dur="500" fill="hold"/>
                                        <p:tgtEl>
                                          <p:spTgt spid="17"/>
                                        </p:tgtEl>
                                        <p:attrNameLst>
                                          <p:attrName>ppt_w</p:attrName>
                                        </p:attrNameLst>
                                      </p:cBhvr>
                                      <p:tavLst>
                                        <p:tav tm="0">
                                          <p:val>
                                            <p:fltVal val="0"/>
                                          </p:val>
                                        </p:tav>
                                        <p:tav tm="100000">
                                          <p:val>
                                            <p:strVal val="#ppt_w"/>
                                          </p:val>
                                        </p:tav>
                                      </p:tavLst>
                                    </p:anim>
                                    <p:anim calcmode="lin" valueType="num">
                                      <p:cBhvr>
                                        <p:cTn id="93" dur="500" fill="hold"/>
                                        <p:tgtEl>
                                          <p:spTgt spid="17"/>
                                        </p:tgtEl>
                                        <p:attrNameLst>
                                          <p:attrName>ppt_h</p:attrName>
                                        </p:attrNameLst>
                                      </p:cBhvr>
                                      <p:tavLst>
                                        <p:tav tm="0">
                                          <p:val>
                                            <p:fltVal val="0"/>
                                          </p:val>
                                        </p:tav>
                                        <p:tav tm="100000">
                                          <p:val>
                                            <p:strVal val="#ppt_h"/>
                                          </p:val>
                                        </p:tav>
                                      </p:tavLst>
                                    </p:anim>
                                    <p:animEffect transition="in" filter="fade">
                                      <p:cBhvr>
                                        <p:cTn id="94" dur="500"/>
                                        <p:tgtEl>
                                          <p:spTgt spid="17"/>
                                        </p:tgtEl>
                                      </p:cBhvr>
                                    </p:animEffect>
                                  </p:childTnLst>
                                </p:cTn>
                              </p:par>
                              <p:par>
                                <p:cTn id="95" presetID="53" presetClass="entr" presetSubtype="16" fill="hold" grpId="4" nodeType="withEffect">
                                  <p:stCondLst>
                                    <p:cond delay="3000"/>
                                  </p:stCondLst>
                                  <p:childTnLst>
                                    <p:set>
                                      <p:cBhvr>
                                        <p:cTn id="96" dur="1" fill="hold">
                                          <p:stCondLst>
                                            <p:cond delay="0"/>
                                          </p:stCondLst>
                                        </p:cTn>
                                        <p:tgtEl>
                                          <p:spTgt spid="18"/>
                                        </p:tgtEl>
                                        <p:attrNameLst>
                                          <p:attrName>style.visibility</p:attrName>
                                        </p:attrNameLst>
                                      </p:cBhvr>
                                      <p:to>
                                        <p:strVal val="visible"/>
                                      </p:to>
                                    </p:set>
                                    <p:anim calcmode="lin" valueType="num">
                                      <p:cBhvr>
                                        <p:cTn id="97" dur="500" fill="hold"/>
                                        <p:tgtEl>
                                          <p:spTgt spid="18"/>
                                        </p:tgtEl>
                                        <p:attrNameLst>
                                          <p:attrName>ppt_w</p:attrName>
                                        </p:attrNameLst>
                                      </p:cBhvr>
                                      <p:tavLst>
                                        <p:tav tm="0">
                                          <p:val>
                                            <p:fltVal val="0"/>
                                          </p:val>
                                        </p:tav>
                                        <p:tav tm="100000">
                                          <p:val>
                                            <p:strVal val="#ppt_w"/>
                                          </p:val>
                                        </p:tav>
                                      </p:tavLst>
                                    </p:anim>
                                    <p:anim calcmode="lin" valueType="num">
                                      <p:cBhvr>
                                        <p:cTn id="98" dur="500" fill="hold"/>
                                        <p:tgtEl>
                                          <p:spTgt spid="18"/>
                                        </p:tgtEl>
                                        <p:attrNameLst>
                                          <p:attrName>ppt_h</p:attrName>
                                        </p:attrNameLst>
                                      </p:cBhvr>
                                      <p:tavLst>
                                        <p:tav tm="0">
                                          <p:val>
                                            <p:fltVal val="0"/>
                                          </p:val>
                                        </p:tav>
                                        <p:tav tm="100000">
                                          <p:val>
                                            <p:strVal val="#ppt_h"/>
                                          </p:val>
                                        </p:tav>
                                      </p:tavLst>
                                    </p:anim>
                                    <p:animEffect transition="in" filter="fade">
                                      <p:cBhvr>
                                        <p:cTn id="99" dur="500"/>
                                        <p:tgtEl>
                                          <p:spTgt spid="18"/>
                                        </p:tgtEl>
                                      </p:cBhvr>
                                    </p:animEffect>
                                  </p:childTnLst>
                                </p:cTn>
                              </p:par>
                              <p:par>
                                <p:cTn id="100" presetID="53" presetClass="entr" presetSubtype="16" fill="hold" grpId="4" nodeType="withEffect">
                                  <p:stCondLst>
                                    <p:cond delay="3200"/>
                                  </p:stCondLst>
                                  <p:childTnLst>
                                    <p:set>
                                      <p:cBhvr>
                                        <p:cTn id="101" dur="1" fill="hold">
                                          <p:stCondLst>
                                            <p:cond delay="0"/>
                                          </p:stCondLst>
                                        </p:cTn>
                                        <p:tgtEl>
                                          <p:spTgt spid="19"/>
                                        </p:tgtEl>
                                        <p:attrNameLst>
                                          <p:attrName>style.visibility</p:attrName>
                                        </p:attrNameLst>
                                      </p:cBhvr>
                                      <p:to>
                                        <p:strVal val="visible"/>
                                      </p:to>
                                    </p:set>
                                    <p:anim calcmode="lin" valueType="num">
                                      <p:cBhvr>
                                        <p:cTn id="102" dur="500" fill="hold"/>
                                        <p:tgtEl>
                                          <p:spTgt spid="19"/>
                                        </p:tgtEl>
                                        <p:attrNameLst>
                                          <p:attrName>ppt_w</p:attrName>
                                        </p:attrNameLst>
                                      </p:cBhvr>
                                      <p:tavLst>
                                        <p:tav tm="0">
                                          <p:val>
                                            <p:fltVal val="0"/>
                                          </p:val>
                                        </p:tav>
                                        <p:tav tm="100000">
                                          <p:val>
                                            <p:strVal val="#ppt_w"/>
                                          </p:val>
                                        </p:tav>
                                      </p:tavLst>
                                    </p:anim>
                                    <p:anim calcmode="lin" valueType="num">
                                      <p:cBhvr>
                                        <p:cTn id="103" dur="500" fill="hold"/>
                                        <p:tgtEl>
                                          <p:spTgt spid="19"/>
                                        </p:tgtEl>
                                        <p:attrNameLst>
                                          <p:attrName>ppt_h</p:attrName>
                                        </p:attrNameLst>
                                      </p:cBhvr>
                                      <p:tavLst>
                                        <p:tav tm="0">
                                          <p:val>
                                            <p:fltVal val="0"/>
                                          </p:val>
                                        </p:tav>
                                        <p:tav tm="100000">
                                          <p:val>
                                            <p:strVal val="#ppt_h"/>
                                          </p:val>
                                        </p:tav>
                                      </p:tavLst>
                                    </p:anim>
                                    <p:animEffect transition="in" filter="fade">
                                      <p:cBhvr>
                                        <p:cTn id="104" dur="500"/>
                                        <p:tgtEl>
                                          <p:spTgt spid="19"/>
                                        </p:tgtEl>
                                      </p:cBhvr>
                                    </p:animEffect>
                                  </p:childTnLst>
                                </p:cTn>
                              </p:par>
                              <p:par>
                                <p:cTn id="105" presetID="53" presetClass="exit" presetSubtype="32" fill="hold" grpId="5" nodeType="withEffect">
                                  <p:stCondLst>
                                    <p:cond delay="3200"/>
                                  </p:stCondLst>
                                  <p:childTnLst>
                                    <p:anim calcmode="lin" valueType="num">
                                      <p:cBhvr>
                                        <p:cTn id="106" dur="500"/>
                                        <p:tgtEl>
                                          <p:spTgt spid="16"/>
                                        </p:tgtEl>
                                        <p:attrNameLst>
                                          <p:attrName>ppt_w</p:attrName>
                                        </p:attrNameLst>
                                      </p:cBhvr>
                                      <p:tavLst>
                                        <p:tav tm="0">
                                          <p:val>
                                            <p:strVal val="ppt_w"/>
                                          </p:val>
                                        </p:tav>
                                        <p:tav tm="100000">
                                          <p:val>
                                            <p:fltVal val="0"/>
                                          </p:val>
                                        </p:tav>
                                      </p:tavLst>
                                    </p:anim>
                                    <p:anim calcmode="lin" valueType="num">
                                      <p:cBhvr>
                                        <p:cTn id="107" dur="500"/>
                                        <p:tgtEl>
                                          <p:spTgt spid="16"/>
                                        </p:tgtEl>
                                        <p:attrNameLst>
                                          <p:attrName>ppt_h</p:attrName>
                                        </p:attrNameLst>
                                      </p:cBhvr>
                                      <p:tavLst>
                                        <p:tav tm="0">
                                          <p:val>
                                            <p:strVal val="ppt_h"/>
                                          </p:val>
                                        </p:tav>
                                        <p:tav tm="100000">
                                          <p:val>
                                            <p:fltVal val="0"/>
                                          </p:val>
                                        </p:tav>
                                      </p:tavLst>
                                    </p:anim>
                                    <p:animEffect transition="out" filter="fade">
                                      <p:cBhvr>
                                        <p:cTn id="108" dur="500"/>
                                        <p:tgtEl>
                                          <p:spTgt spid="16"/>
                                        </p:tgtEl>
                                      </p:cBhvr>
                                    </p:animEffect>
                                    <p:set>
                                      <p:cBhvr>
                                        <p:cTn id="109" dur="1" fill="hold">
                                          <p:stCondLst>
                                            <p:cond delay="499"/>
                                          </p:stCondLst>
                                        </p:cTn>
                                        <p:tgtEl>
                                          <p:spTgt spid="16"/>
                                        </p:tgtEl>
                                        <p:attrNameLst>
                                          <p:attrName>style.visibility</p:attrName>
                                        </p:attrNameLst>
                                      </p:cBhvr>
                                      <p:to>
                                        <p:strVal val="hidden"/>
                                      </p:to>
                                    </p:set>
                                  </p:childTnLst>
                                </p:cTn>
                              </p:par>
                              <p:par>
                                <p:cTn id="110" presetID="53" presetClass="exit" presetSubtype="32" fill="hold" grpId="5" nodeType="withEffect">
                                  <p:stCondLst>
                                    <p:cond delay="3400"/>
                                  </p:stCondLst>
                                  <p:childTnLst>
                                    <p:anim calcmode="lin" valueType="num">
                                      <p:cBhvr>
                                        <p:cTn id="111" dur="500"/>
                                        <p:tgtEl>
                                          <p:spTgt spid="17"/>
                                        </p:tgtEl>
                                        <p:attrNameLst>
                                          <p:attrName>ppt_w</p:attrName>
                                        </p:attrNameLst>
                                      </p:cBhvr>
                                      <p:tavLst>
                                        <p:tav tm="0">
                                          <p:val>
                                            <p:strVal val="ppt_w"/>
                                          </p:val>
                                        </p:tav>
                                        <p:tav tm="100000">
                                          <p:val>
                                            <p:fltVal val="0"/>
                                          </p:val>
                                        </p:tav>
                                      </p:tavLst>
                                    </p:anim>
                                    <p:anim calcmode="lin" valueType="num">
                                      <p:cBhvr>
                                        <p:cTn id="112" dur="500"/>
                                        <p:tgtEl>
                                          <p:spTgt spid="17"/>
                                        </p:tgtEl>
                                        <p:attrNameLst>
                                          <p:attrName>ppt_h</p:attrName>
                                        </p:attrNameLst>
                                      </p:cBhvr>
                                      <p:tavLst>
                                        <p:tav tm="0">
                                          <p:val>
                                            <p:strVal val="ppt_h"/>
                                          </p:val>
                                        </p:tav>
                                        <p:tav tm="100000">
                                          <p:val>
                                            <p:fltVal val="0"/>
                                          </p:val>
                                        </p:tav>
                                      </p:tavLst>
                                    </p:anim>
                                    <p:animEffect transition="out" filter="fade">
                                      <p:cBhvr>
                                        <p:cTn id="113" dur="500"/>
                                        <p:tgtEl>
                                          <p:spTgt spid="17"/>
                                        </p:tgtEl>
                                      </p:cBhvr>
                                    </p:animEffect>
                                    <p:set>
                                      <p:cBhvr>
                                        <p:cTn id="114" dur="1" fill="hold">
                                          <p:stCondLst>
                                            <p:cond delay="499"/>
                                          </p:stCondLst>
                                        </p:cTn>
                                        <p:tgtEl>
                                          <p:spTgt spid="17"/>
                                        </p:tgtEl>
                                        <p:attrNameLst>
                                          <p:attrName>style.visibility</p:attrName>
                                        </p:attrNameLst>
                                      </p:cBhvr>
                                      <p:to>
                                        <p:strVal val="hidden"/>
                                      </p:to>
                                    </p:set>
                                  </p:childTnLst>
                                </p:cTn>
                              </p:par>
                              <p:par>
                                <p:cTn id="115" presetID="53" presetClass="exit" presetSubtype="32" fill="hold" grpId="5" nodeType="withEffect">
                                  <p:stCondLst>
                                    <p:cond delay="3600"/>
                                  </p:stCondLst>
                                  <p:childTnLst>
                                    <p:anim calcmode="lin" valueType="num">
                                      <p:cBhvr>
                                        <p:cTn id="116" dur="500"/>
                                        <p:tgtEl>
                                          <p:spTgt spid="18"/>
                                        </p:tgtEl>
                                        <p:attrNameLst>
                                          <p:attrName>ppt_w</p:attrName>
                                        </p:attrNameLst>
                                      </p:cBhvr>
                                      <p:tavLst>
                                        <p:tav tm="0">
                                          <p:val>
                                            <p:strVal val="ppt_w"/>
                                          </p:val>
                                        </p:tav>
                                        <p:tav tm="100000">
                                          <p:val>
                                            <p:fltVal val="0"/>
                                          </p:val>
                                        </p:tav>
                                      </p:tavLst>
                                    </p:anim>
                                    <p:anim calcmode="lin" valueType="num">
                                      <p:cBhvr>
                                        <p:cTn id="117" dur="500"/>
                                        <p:tgtEl>
                                          <p:spTgt spid="18"/>
                                        </p:tgtEl>
                                        <p:attrNameLst>
                                          <p:attrName>ppt_h</p:attrName>
                                        </p:attrNameLst>
                                      </p:cBhvr>
                                      <p:tavLst>
                                        <p:tav tm="0">
                                          <p:val>
                                            <p:strVal val="ppt_h"/>
                                          </p:val>
                                        </p:tav>
                                        <p:tav tm="100000">
                                          <p:val>
                                            <p:fltVal val="0"/>
                                          </p:val>
                                        </p:tav>
                                      </p:tavLst>
                                    </p:anim>
                                    <p:animEffect transition="out" filter="fade">
                                      <p:cBhvr>
                                        <p:cTn id="118" dur="500"/>
                                        <p:tgtEl>
                                          <p:spTgt spid="18"/>
                                        </p:tgtEl>
                                      </p:cBhvr>
                                    </p:animEffect>
                                    <p:set>
                                      <p:cBhvr>
                                        <p:cTn id="119" dur="1" fill="hold">
                                          <p:stCondLst>
                                            <p:cond delay="499"/>
                                          </p:stCondLst>
                                        </p:cTn>
                                        <p:tgtEl>
                                          <p:spTgt spid="18"/>
                                        </p:tgtEl>
                                        <p:attrNameLst>
                                          <p:attrName>style.visibility</p:attrName>
                                        </p:attrNameLst>
                                      </p:cBhvr>
                                      <p:to>
                                        <p:strVal val="hidden"/>
                                      </p:to>
                                    </p:set>
                                  </p:childTnLst>
                                </p:cTn>
                              </p:par>
                              <p:par>
                                <p:cTn id="120" presetID="53" presetClass="exit" presetSubtype="32" fill="hold" grpId="5" nodeType="withEffect">
                                  <p:stCondLst>
                                    <p:cond delay="3800"/>
                                  </p:stCondLst>
                                  <p:childTnLst>
                                    <p:anim calcmode="lin" valueType="num">
                                      <p:cBhvr>
                                        <p:cTn id="121" dur="500"/>
                                        <p:tgtEl>
                                          <p:spTgt spid="19"/>
                                        </p:tgtEl>
                                        <p:attrNameLst>
                                          <p:attrName>ppt_w</p:attrName>
                                        </p:attrNameLst>
                                      </p:cBhvr>
                                      <p:tavLst>
                                        <p:tav tm="0">
                                          <p:val>
                                            <p:strVal val="ppt_w"/>
                                          </p:val>
                                        </p:tav>
                                        <p:tav tm="100000">
                                          <p:val>
                                            <p:fltVal val="0"/>
                                          </p:val>
                                        </p:tav>
                                      </p:tavLst>
                                    </p:anim>
                                    <p:anim calcmode="lin" valueType="num">
                                      <p:cBhvr>
                                        <p:cTn id="122" dur="500"/>
                                        <p:tgtEl>
                                          <p:spTgt spid="19"/>
                                        </p:tgtEl>
                                        <p:attrNameLst>
                                          <p:attrName>ppt_h</p:attrName>
                                        </p:attrNameLst>
                                      </p:cBhvr>
                                      <p:tavLst>
                                        <p:tav tm="0">
                                          <p:val>
                                            <p:strVal val="ppt_h"/>
                                          </p:val>
                                        </p:tav>
                                        <p:tav tm="100000">
                                          <p:val>
                                            <p:fltVal val="0"/>
                                          </p:val>
                                        </p:tav>
                                      </p:tavLst>
                                    </p:anim>
                                    <p:animEffect transition="out" filter="fade">
                                      <p:cBhvr>
                                        <p:cTn id="123" dur="500"/>
                                        <p:tgtEl>
                                          <p:spTgt spid="19"/>
                                        </p:tgtEl>
                                      </p:cBhvr>
                                    </p:animEffect>
                                    <p:set>
                                      <p:cBhvr>
                                        <p:cTn id="124" dur="1" fill="hold">
                                          <p:stCondLst>
                                            <p:cond delay="499"/>
                                          </p:stCondLst>
                                        </p:cTn>
                                        <p:tgtEl>
                                          <p:spTgt spid="19"/>
                                        </p:tgtEl>
                                        <p:attrNameLst>
                                          <p:attrName>style.visibility</p:attrName>
                                        </p:attrNameLst>
                                      </p:cBhvr>
                                      <p:to>
                                        <p:strVal val="hidden"/>
                                      </p:to>
                                    </p:set>
                                  </p:childTnLst>
                                </p:cTn>
                              </p:par>
                              <p:par>
                                <p:cTn id="125" presetID="53" presetClass="entr" presetSubtype="16" fill="hold" grpId="6" nodeType="withEffect">
                                  <p:stCondLst>
                                    <p:cond delay="3800"/>
                                  </p:stCondLst>
                                  <p:childTnLst>
                                    <p:set>
                                      <p:cBhvr>
                                        <p:cTn id="126" dur="1" fill="hold">
                                          <p:stCondLst>
                                            <p:cond delay="0"/>
                                          </p:stCondLst>
                                        </p:cTn>
                                        <p:tgtEl>
                                          <p:spTgt spid="16"/>
                                        </p:tgtEl>
                                        <p:attrNameLst>
                                          <p:attrName>style.visibility</p:attrName>
                                        </p:attrNameLst>
                                      </p:cBhvr>
                                      <p:to>
                                        <p:strVal val="visible"/>
                                      </p:to>
                                    </p:set>
                                    <p:anim calcmode="lin" valueType="num">
                                      <p:cBhvr>
                                        <p:cTn id="127" dur="500" fill="hold"/>
                                        <p:tgtEl>
                                          <p:spTgt spid="16"/>
                                        </p:tgtEl>
                                        <p:attrNameLst>
                                          <p:attrName>ppt_w</p:attrName>
                                        </p:attrNameLst>
                                      </p:cBhvr>
                                      <p:tavLst>
                                        <p:tav tm="0">
                                          <p:val>
                                            <p:fltVal val="0"/>
                                          </p:val>
                                        </p:tav>
                                        <p:tav tm="100000">
                                          <p:val>
                                            <p:strVal val="#ppt_w"/>
                                          </p:val>
                                        </p:tav>
                                      </p:tavLst>
                                    </p:anim>
                                    <p:anim calcmode="lin" valueType="num">
                                      <p:cBhvr>
                                        <p:cTn id="128" dur="500" fill="hold"/>
                                        <p:tgtEl>
                                          <p:spTgt spid="16"/>
                                        </p:tgtEl>
                                        <p:attrNameLst>
                                          <p:attrName>ppt_h</p:attrName>
                                        </p:attrNameLst>
                                      </p:cBhvr>
                                      <p:tavLst>
                                        <p:tav tm="0">
                                          <p:val>
                                            <p:fltVal val="0"/>
                                          </p:val>
                                        </p:tav>
                                        <p:tav tm="100000">
                                          <p:val>
                                            <p:strVal val="#ppt_h"/>
                                          </p:val>
                                        </p:tav>
                                      </p:tavLst>
                                    </p:anim>
                                    <p:animEffect transition="in" filter="fade">
                                      <p:cBhvr>
                                        <p:cTn id="129" dur="500"/>
                                        <p:tgtEl>
                                          <p:spTgt spid="16"/>
                                        </p:tgtEl>
                                      </p:cBhvr>
                                    </p:animEffect>
                                  </p:childTnLst>
                                </p:cTn>
                              </p:par>
                              <p:par>
                                <p:cTn id="130" presetID="53" presetClass="entr" presetSubtype="16" fill="hold" grpId="6" nodeType="withEffect">
                                  <p:stCondLst>
                                    <p:cond delay="4000"/>
                                  </p:stCondLst>
                                  <p:childTnLst>
                                    <p:set>
                                      <p:cBhvr>
                                        <p:cTn id="131" dur="1" fill="hold">
                                          <p:stCondLst>
                                            <p:cond delay="0"/>
                                          </p:stCondLst>
                                        </p:cTn>
                                        <p:tgtEl>
                                          <p:spTgt spid="17"/>
                                        </p:tgtEl>
                                        <p:attrNameLst>
                                          <p:attrName>style.visibility</p:attrName>
                                        </p:attrNameLst>
                                      </p:cBhvr>
                                      <p:to>
                                        <p:strVal val="visible"/>
                                      </p:to>
                                    </p:set>
                                    <p:anim calcmode="lin" valueType="num">
                                      <p:cBhvr>
                                        <p:cTn id="132" dur="500" fill="hold"/>
                                        <p:tgtEl>
                                          <p:spTgt spid="17"/>
                                        </p:tgtEl>
                                        <p:attrNameLst>
                                          <p:attrName>ppt_w</p:attrName>
                                        </p:attrNameLst>
                                      </p:cBhvr>
                                      <p:tavLst>
                                        <p:tav tm="0">
                                          <p:val>
                                            <p:fltVal val="0"/>
                                          </p:val>
                                        </p:tav>
                                        <p:tav tm="100000">
                                          <p:val>
                                            <p:strVal val="#ppt_w"/>
                                          </p:val>
                                        </p:tav>
                                      </p:tavLst>
                                    </p:anim>
                                    <p:anim calcmode="lin" valueType="num">
                                      <p:cBhvr>
                                        <p:cTn id="133" dur="500" fill="hold"/>
                                        <p:tgtEl>
                                          <p:spTgt spid="17"/>
                                        </p:tgtEl>
                                        <p:attrNameLst>
                                          <p:attrName>ppt_h</p:attrName>
                                        </p:attrNameLst>
                                      </p:cBhvr>
                                      <p:tavLst>
                                        <p:tav tm="0">
                                          <p:val>
                                            <p:fltVal val="0"/>
                                          </p:val>
                                        </p:tav>
                                        <p:tav tm="100000">
                                          <p:val>
                                            <p:strVal val="#ppt_h"/>
                                          </p:val>
                                        </p:tav>
                                      </p:tavLst>
                                    </p:anim>
                                    <p:animEffect transition="in" filter="fade">
                                      <p:cBhvr>
                                        <p:cTn id="134" dur="500"/>
                                        <p:tgtEl>
                                          <p:spTgt spid="17"/>
                                        </p:tgtEl>
                                      </p:cBhvr>
                                    </p:animEffect>
                                  </p:childTnLst>
                                </p:cTn>
                              </p:par>
                              <p:par>
                                <p:cTn id="135" presetID="53" presetClass="entr" presetSubtype="16" fill="hold" grpId="6" nodeType="withEffect">
                                  <p:stCondLst>
                                    <p:cond delay="4200"/>
                                  </p:stCondLst>
                                  <p:childTnLst>
                                    <p:set>
                                      <p:cBhvr>
                                        <p:cTn id="136" dur="1" fill="hold">
                                          <p:stCondLst>
                                            <p:cond delay="0"/>
                                          </p:stCondLst>
                                        </p:cTn>
                                        <p:tgtEl>
                                          <p:spTgt spid="18"/>
                                        </p:tgtEl>
                                        <p:attrNameLst>
                                          <p:attrName>style.visibility</p:attrName>
                                        </p:attrNameLst>
                                      </p:cBhvr>
                                      <p:to>
                                        <p:strVal val="visible"/>
                                      </p:to>
                                    </p:set>
                                    <p:anim calcmode="lin" valueType="num">
                                      <p:cBhvr>
                                        <p:cTn id="137" dur="500" fill="hold"/>
                                        <p:tgtEl>
                                          <p:spTgt spid="18"/>
                                        </p:tgtEl>
                                        <p:attrNameLst>
                                          <p:attrName>ppt_w</p:attrName>
                                        </p:attrNameLst>
                                      </p:cBhvr>
                                      <p:tavLst>
                                        <p:tav tm="0">
                                          <p:val>
                                            <p:fltVal val="0"/>
                                          </p:val>
                                        </p:tav>
                                        <p:tav tm="100000">
                                          <p:val>
                                            <p:strVal val="#ppt_w"/>
                                          </p:val>
                                        </p:tav>
                                      </p:tavLst>
                                    </p:anim>
                                    <p:anim calcmode="lin" valueType="num">
                                      <p:cBhvr>
                                        <p:cTn id="138" dur="500" fill="hold"/>
                                        <p:tgtEl>
                                          <p:spTgt spid="18"/>
                                        </p:tgtEl>
                                        <p:attrNameLst>
                                          <p:attrName>ppt_h</p:attrName>
                                        </p:attrNameLst>
                                      </p:cBhvr>
                                      <p:tavLst>
                                        <p:tav tm="0">
                                          <p:val>
                                            <p:fltVal val="0"/>
                                          </p:val>
                                        </p:tav>
                                        <p:tav tm="100000">
                                          <p:val>
                                            <p:strVal val="#ppt_h"/>
                                          </p:val>
                                        </p:tav>
                                      </p:tavLst>
                                    </p:anim>
                                    <p:animEffect transition="in" filter="fade">
                                      <p:cBhvr>
                                        <p:cTn id="139" dur="500"/>
                                        <p:tgtEl>
                                          <p:spTgt spid="18"/>
                                        </p:tgtEl>
                                      </p:cBhvr>
                                    </p:animEffect>
                                  </p:childTnLst>
                                </p:cTn>
                              </p:par>
                              <p:par>
                                <p:cTn id="140" presetID="53" presetClass="entr" presetSubtype="16" fill="hold" grpId="6" nodeType="withEffect">
                                  <p:stCondLst>
                                    <p:cond delay="4400"/>
                                  </p:stCondLst>
                                  <p:childTnLst>
                                    <p:set>
                                      <p:cBhvr>
                                        <p:cTn id="141" dur="1" fill="hold">
                                          <p:stCondLst>
                                            <p:cond delay="0"/>
                                          </p:stCondLst>
                                        </p:cTn>
                                        <p:tgtEl>
                                          <p:spTgt spid="19"/>
                                        </p:tgtEl>
                                        <p:attrNameLst>
                                          <p:attrName>style.visibility</p:attrName>
                                        </p:attrNameLst>
                                      </p:cBhvr>
                                      <p:to>
                                        <p:strVal val="visible"/>
                                      </p:to>
                                    </p:set>
                                    <p:anim calcmode="lin" valueType="num">
                                      <p:cBhvr>
                                        <p:cTn id="142" dur="500" fill="hold"/>
                                        <p:tgtEl>
                                          <p:spTgt spid="19"/>
                                        </p:tgtEl>
                                        <p:attrNameLst>
                                          <p:attrName>ppt_w</p:attrName>
                                        </p:attrNameLst>
                                      </p:cBhvr>
                                      <p:tavLst>
                                        <p:tav tm="0">
                                          <p:val>
                                            <p:fltVal val="0"/>
                                          </p:val>
                                        </p:tav>
                                        <p:tav tm="100000">
                                          <p:val>
                                            <p:strVal val="#ppt_w"/>
                                          </p:val>
                                        </p:tav>
                                      </p:tavLst>
                                    </p:anim>
                                    <p:anim calcmode="lin" valueType="num">
                                      <p:cBhvr>
                                        <p:cTn id="143" dur="500" fill="hold"/>
                                        <p:tgtEl>
                                          <p:spTgt spid="19"/>
                                        </p:tgtEl>
                                        <p:attrNameLst>
                                          <p:attrName>ppt_h</p:attrName>
                                        </p:attrNameLst>
                                      </p:cBhvr>
                                      <p:tavLst>
                                        <p:tav tm="0">
                                          <p:val>
                                            <p:fltVal val="0"/>
                                          </p:val>
                                        </p:tav>
                                        <p:tav tm="100000">
                                          <p:val>
                                            <p:strVal val="#ppt_h"/>
                                          </p:val>
                                        </p:tav>
                                      </p:tavLst>
                                    </p:anim>
                                    <p:animEffect transition="in" filter="fade">
                                      <p:cBhvr>
                                        <p:cTn id="14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6" grpId="2" animBg="1"/>
      <p:bldP spid="16" grpId="3" animBg="1"/>
      <p:bldP spid="16" grpId="4" animBg="1"/>
      <p:bldP spid="16" grpId="5" animBg="1"/>
      <p:bldP spid="16" grpId="6" animBg="1"/>
      <p:bldP spid="17" grpId="0" animBg="1"/>
      <p:bldP spid="17" grpId="1" animBg="1"/>
      <p:bldP spid="17" grpId="2" animBg="1"/>
      <p:bldP spid="17" grpId="3" animBg="1"/>
      <p:bldP spid="17" grpId="4" animBg="1"/>
      <p:bldP spid="17" grpId="5" animBg="1"/>
      <p:bldP spid="17" grpId="6" animBg="1"/>
      <p:bldP spid="18" grpId="0" animBg="1"/>
      <p:bldP spid="18" grpId="1" animBg="1"/>
      <p:bldP spid="18" grpId="2" animBg="1"/>
      <p:bldP spid="18" grpId="3" animBg="1"/>
      <p:bldP spid="18" grpId="4" animBg="1"/>
      <p:bldP spid="18" grpId="5" animBg="1"/>
      <p:bldP spid="18" grpId="6" animBg="1"/>
      <p:bldP spid="19" grpId="0" animBg="1"/>
      <p:bldP spid="19" grpId="1" animBg="1"/>
      <p:bldP spid="19" grpId="2" animBg="1"/>
      <p:bldP spid="19" grpId="3" animBg="1"/>
      <p:bldP spid="19" grpId="4" animBg="1"/>
      <p:bldP spid="19" grpId="5" animBg="1"/>
      <p:bldP spid="19" grpId="6"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grpSp>
        <p:nvGrpSpPr>
          <p:cNvPr id="2" name="Group 19">
            <a:extLst>
              <a:ext uri="{FF2B5EF4-FFF2-40B4-BE49-F238E27FC236}">
                <a16:creationId xmlns:a16="http://schemas.microsoft.com/office/drawing/2014/main" xmlns="" id="{E6A2525E-E8EA-420C-B009-A93D8C7AC422}"/>
              </a:ext>
            </a:extLst>
          </p:cNvPr>
          <p:cNvGrpSpPr/>
          <p:nvPr/>
        </p:nvGrpSpPr>
        <p:grpSpPr>
          <a:xfrm>
            <a:off x="920406" y="2297802"/>
            <a:ext cx="2824661" cy="2791863"/>
            <a:chOff x="1951038" y="2584450"/>
            <a:chExt cx="4375150" cy="4324350"/>
          </a:xfrm>
        </p:grpSpPr>
        <p:sp>
          <p:nvSpPr>
            <p:cNvPr id="16" name="Freeform 5">
              <a:extLst>
                <a:ext uri="{FF2B5EF4-FFF2-40B4-BE49-F238E27FC236}">
                  <a16:creationId xmlns:a16="http://schemas.microsoft.com/office/drawing/2014/main" xmlns="" id="{AF0A23C6-7C2E-4594-BD7B-9AA111787B58}"/>
                </a:ext>
              </a:extLst>
            </p:cNvPr>
            <p:cNvSpPr>
              <a:spLocks/>
            </p:cNvSpPr>
            <p:nvPr/>
          </p:nvSpPr>
          <p:spPr bwMode="auto">
            <a:xfrm>
              <a:off x="1951038"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3">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dirty="0"/>
            </a:p>
          </p:txBody>
        </p:sp>
        <p:sp>
          <p:nvSpPr>
            <p:cNvPr id="19" name="Rectangle: Rounded Corners 18">
              <a:extLst>
                <a:ext uri="{FF2B5EF4-FFF2-40B4-BE49-F238E27FC236}">
                  <a16:creationId xmlns:a16="http://schemas.microsoft.com/office/drawing/2014/main" xmlns="" id="{B223CF45-4A9D-4A1F-AE36-E6995BF02400}"/>
                </a:ext>
              </a:extLst>
            </p:cNvPr>
            <p:cNvSpPr/>
            <p:nvPr/>
          </p:nvSpPr>
          <p:spPr>
            <a:xfrm>
              <a:off x="4791086" y="2963508"/>
              <a:ext cx="933807" cy="933807"/>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01</a:t>
              </a:r>
            </a:p>
          </p:txBody>
        </p:sp>
      </p:grpSp>
      <p:grpSp>
        <p:nvGrpSpPr>
          <p:cNvPr id="3" name="Group 27">
            <a:extLst>
              <a:ext uri="{FF2B5EF4-FFF2-40B4-BE49-F238E27FC236}">
                <a16:creationId xmlns:a16="http://schemas.microsoft.com/office/drawing/2014/main" xmlns="" id="{FB6380FB-67E1-4495-9BE9-219630034858}"/>
              </a:ext>
            </a:extLst>
          </p:cNvPr>
          <p:cNvGrpSpPr/>
          <p:nvPr/>
        </p:nvGrpSpPr>
        <p:grpSpPr>
          <a:xfrm>
            <a:off x="3395343" y="2297802"/>
            <a:ext cx="2824661" cy="2791863"/>
            <a:chOff x="1956762" y="2584450"/>
            <a:chExt cx="4375150" cy="4324350"/>
          </a:xfrm>
        </p:grpSpPr>
        <p:sp>
          <p:nvSpPr>
            <p:cNvPr id="29" name="Freeform 5">
              <a:extLst>
                <a:ext uri="{FF2B5EF4-FFF2-40B4-BE49-F238E27FC236}">
                  <a16:creationId xmlns:a16="http://schemas.microsoft.com/office/drawing/2014/main" xmlns="" id="{AC4383A1-40DD-4228-9293-BCA4B37C2080}"/>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30" name="Rectangle: Rounded Corners 29">
              <a:extLst>
                <a:ext uri="{FF2B5EF4-FFF2-40B4-BE49-F238E27FC236}">
                  <a16:creationId xmlns:a16="http://schemas.microsoft.com/office/drawing/2014/main" xmlns="" id="{6321E389-78A4-4BD9-9861-B4473B5DFB7A}"/>
                </a:ext>
              </a:extLst>
            </p:cNvPr>
            <p:cNvSpPr/>
            <p:nvPr/>
          </p:nvSpPr>
          <p:spPr>
            <a:xfrm>
              <a:off x="4791086" y="2963508"/>
              <a:ext cx="933807" cy="93380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02</a:t>
              </a:r>
            </a:p>
          </p:txBody>
        </p:sp>
      </p:grpSp>
      <p:grpSp>
        <p:nvGrpSpPr>
          <p:cNvPr id="4" name="Group 30">
            <a:extLst>
              <a:ext uri="{FF2B5EF4-FFF2-40B4-BE49-F238E27FC236}">
                <a16:creationId xmlns:a16="http://schemas.microsoft.com/office/drawing/2014/main" xmlns="" id="{F4F8DFEA-D6C4-41F0-AB80-3FBB3864A4CD}"/>
              </a:ext>
            </a:extLst>
          </p:cNvPr>
          <p:cNvGrpSpPr/>
          <p:nvPr/>
        </p:nvGrpSpPr>
        <p:grpSpPr>
          <a:xfrm>
            <a:off x="5867421" y="2291903"/>
            <a:ext cx="2824661" cy="2791863"/>
            <a:chOff x="1956762" y="2584450"/>
            <a:chExt cx="4375150" cy="4324350"/>
          </a:xfrm>
        </p:grpSpPr>
        <p:sp>
          <p:nvSpPr>
            <p:cNvPr id="32" name="Freeform 5">
              <a:extLst>
                <a:ext uri="{FF2B5EF4-FFF2-40B4-BE49-F238E27FC236}">
                  <a16:creationId xmlns:a16="http://schemas.microsoft.com/office/drawing/2014/main" xmlns="" id="{5577B3C8-B3AC-4BFC-849F-E2AFBC4369BE}"/>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34" name="Rectangle: Rounded Corners 33">
              <a:extLst>
                <a:ext uri="{FF2B5EF4-FFF2-40B4-BE49-F238E27FC236}">
                  <a16:creationId xmlns:a16="http://schemas.microsoft.com/office/drawing/2014/main" xmlns="" id="{C057F105-72FE-4D12-A56E-57089D79BF68}"/>
                </a:ext>
              </a:extLst>
            </p:cNvPr>
            <p:cNvSpPr/>
            <p:nvPr/>
          </p:nvSpPr>
          <p:spPr>
            <a:xfrm>
              <a:off x="4791086" y="2963508"/>
              <a:ext cx="933807" cy="933807"/>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03</a:t>
              </a:r>
            </a:p>
          </p:txBody>
        </p:sp>
      </p:grpSp>
      <p:grpSp>
        <p:nvGrpSpPr>
          <p:cNvPr id="5" name="Group 34">
            <a:extLst>
              <a:ext uri="{FF2B5EF4-FFF2-40B4-BE49-F238E27FC236}">
                <a16:creationId xmlns:a16="http://schemas.microsoft.com/office/drawing/2014/main" xmlns="" id="{DA089138-F14D-4F6A-9C21-691553391BAD}"/>
              </a:ext>
            </a:extLst>
          </p:cNvPr>
          <p:cNvGrpSpPr/>
          <p:nvPr/>
        </p:nvGrpSpPr>
        <p:grpSpPr>
          <a:xfrm>
            <a:off x="8339498" y="2286002"/>
            <a:ext cx="2824661" cy="2791863"/>
            <a:chOff x="1956762" y="2584450"/>
            <a:chExt cx="4375150" cy="4324350"/>
          </a:xfrm>
        </p:grpSpPr>
        <p:sp>
          <p:nvSpPr>
            <p:cNvPr id="36" name="Freeform 5">
              <a:extLst>
                <a:ext uri="{FF2B5EF4-FFF2-40B4-BE49-F238E27FC236}">
                  <a16:creationId xmlns:a16="http://schemas.microsoft.com/office/drawing/2014/main" xmlns="" id="{AF536BF6-19A3-4CC5-AF40-BB781F2C8003}"/>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37" name="Rectangle: Rounded Corners 36">
              <a:extLst>
                <a:ext uri="{FF2B5EF4-FFF2-40B4-BE49-F238E27FC236}">
                  <a16:creationId xmlns:a16="http://schemas.microsoft.com/office/drawing/2014/main" xmlns="" id="{EA97B946-11F0-43DD-8822-1BF0209E0A51}"/>
                </a:ext>
              </a:extLst>
            </p:cNvPr>
            <p:cNvSpPr/>
            <p:nvPr/>
          </p:nvSpPr>
          <p:spPr>
            <a:xfrm>
              <a:off x="4791086" y="2963508"/>
              <a:ext cx="933807" cy="933807"/>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04</a:t>
              </a:r>
            </a:p>
          </p:txBody>
        </p:sp>
      </p:grpSp>
      <p:sp>
        <p:nvSpPr>
          <p:cNvPr id="41" name="TextBox 40">
            <a:extLst>
              <a:ext uri="{FF2B5EF4-FFF2-40B4-BE49-F238E27FC236}">
                <a16:creationId xmlns:a16="http://schemas.microsoft.com/office/drawing/2014/main" xmlns="" id="{E05F7B95-E100-4423-9E7A-5C20DCDADF5C}"/>
              </a:ext>
            </a:extLst>
          </p:cNvPr>
          <p:cNvSpPr txBox="1"/>
          <p:nvPr/>
        </p:nvSpPr>
        <p:spPr>
          <a:xfrm>
            <a:off x="1388933" y="3216736"/>
            <a:ext cx="1932648" cy="1200329"/>
          </a:xfrm>
          <a:prstGeom prst="rect">
            <a:avLst/>
          </a:prstGeom>
          <a:noFill/>
          <a:ln>
            <a:noFill/>
          </a:ln>
          <a:effectLst>
            <a:innerShdw blurRad="63500" dist="50800" dir="13500000">
              <a:prstClr val="black">
                <a:alpha val="50000"/>
              </a:prstClr>
            </a:innerShdw>
          </a:effectLst>
        </p:spPr>
        <p:txBody>
          <a:bodyPr wrap="square" rtlCol="0">
            <a:spAutoFit/>
          </a:bodyPr>
          <a:lstStyle/>
          <a:p>
            <a:pPr>
              <a:buNone/>
            </a:pPr>
            <a:r>
              <a:rPr lang="en-US" sz="2400" dirty="0">
                <a:latin typeface="Times New Roman" panose="02020603050405020304" pitchFamily="18" charset="0"/>
                <a:cs typeface="Times New Roman" panose="02020603050405020304" pitchFamily="18" charset="0"/>
              </a:rPr>
              <a:t>Should be systematic in nature.</a:t>
            </a:r>
            <a:endParaRPr lang="en-US" sz="2400" dirty="0">
              <a:latin typeface="Times New Roman" panose="02020603050405020304" pitchFamily="18" charset="0"/>
              <a:cs typeface="Times New Roman" panose="02020603050405020304" pitchFamily="18" charset="0"/>
            </a:endParaRPr>
          </a:p>
        </p:txBody>
      </p:sp>
      <p:sp>
        <p:nvSpPr>
          <p:cNvPr id="45" name="Title Text">
            <a:extLst>
              <a:ext uri="{FF2B5EF4-FFF2-40B4-BE49-F238E27FC236}">
                <a16:creationId xmlns:a16="http://schemas.microsoft.com/office/drawing/2014/main" xmlns="" id="{EB2D4F22-703C-434C-A8FE-746D5A7CD914}"/>
              </a:ext>
            </a:extLst>
          </p:cNvPr>
          <p:cNvSpPr>
            <a:spLocks noChangeArrowheads="1"/>
          </p:cNvSpPr>
          <p:nvPr/>
        </p:nvSpPr>
        <p:spPr bwMode="auto">
          <a:xfrm>
            <a:off x="2585418" y="906681"/>
            <a:ext cx="7021167" cy="3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2641"/>
              </a:lnSpc>
            </a:pPr>
            <a:r>
              <a:rPr lang="en-IN" sz="3600" dirty="0">
                <a:latin typeface="Arial Black" pitchFamily="34" charset="0"/>
              </a:rPr>
              <a:t>FEATURES OF RESEARCH</a:t>
            </a:r>
            <a:endParaRPr lang="en-US" sz="3600" kern="500" dirty="0">
              <a:ln w="15875">
                <a:noFill/>
                <a:round/>
              </a:ln>
              <a:latin typeface="Arial Black" pitchFamily="34" charset="0"/>
              <a:cs typeface="Calibri Light" panose="020F0302020204030204" pitchFamily="34" charset="0"/>
            </a:endParaRPr>
          </a:p>
        </p:txBody>
      </p:sp>
      <p:sp>
        <p:nvSpPr>
          <p:cNvPr id="50" name="Rectangle: Rounded Corners 49">
            <a:extLst>
              <a:ext uri="{FF2B5EF4-FFF2-40B4-BE49-F238E27FC236}">
                <a16:creationId xmlns:a16="http://schemas.microsoft.com/office/drawing/2014/main" xmlns="" id="{5CC7A86D-1CA2-4270-8D83-6C7199291351}"/>
              </a:ext>
            </a:extLst>
          </p:cNvPr>
          <p:cNvSpPr/>
          <p:nvPr/>
        </p:nvSpPr>
        <p:spPr>
          <a:xfrm>
            <a:off x="5597285" y="1766914"/>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51" name="Rectangle: Rounded Corners 50">
            <a:extLst>
              <a:ext uri="{FF2B5EF4-FFF2-40B4-BE49-F238E27FC236}">
                <a16:creationId xmlns:a16="http://schemas.microsoft.com/office/drawing/2014/main" xmlns="" id="{EA5A80E8-1562-4886-ACB8-50AA273F78C0}"/>
              </a:ext>
            </a:extLst>
          </p:cNvPr>
          <p:cNvSpPr/>
          <p:nvPr/>
        </p:nvSpPr>
        <p:spPr>
          <a:xfrm>
            <a:off x="5880668" y="1766914"/>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52" name="Rectangle: Rounded Corners 51">
            <a:extLst>
              <a:ext uri="{FF2B5EF4-FFF2-40B4-BE49-F238E27FC236}">
                <a16:creationId xmlns:a16="http://schemas.microsoft.com/office/drawing/2014/main" xmlns="" id="{D2DE6010-626B-48A5-BDE6-2F7050DAD015}"/>
              </a:ext>
            </a:extLst>
          </p:cNvPr>
          <p:cNvSpPr/>
          <p:nvPr/>
        </p:nvSpPr>
        <p:spPr>
          <a:xfrm>
            <a:off x="6164051" y="1766914"/>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53" name="Rectangle: Rounded Corners 52">
            <a:extLst>
              <a:ext uri="{FF2B5EF4-FFF2-40B4-BE49-F238E27FC236}">
                <a16:creationId xmlns:a16="http://schemas.microsoft.com/office/drawing/2014/main" xmlns="" id="{1F8B56AD-178D-4D25-81D9-F37CCE9847F9}"/>
              </a:ext>
            </a:extLst>
          </p:cNvPr>
          <p:cNvSpPr/>
          <p:nvPr/>
        </p:nvSpPr>
        <p:spPr>
          <a:xfrm>
            <a:off x="6447435" y="1766914"/>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40" name="TextBox 39">
            <a:extLst>
              <a:ext uri="{FF2B5EF4-FFF2-40B4-BE49-F238E27FC236}">
                <a16:creationId xmlns:a16="http://schemas.microsoft.com/office/drawing/2014/main" xmlns="" id="{E05F7B95-E100-4423-9E7A-5C20DCDADF5C}"/>
              </a:ext>
            </a:extLst>
          </p:cNvPr>
          <p:cNvSpPr txBox="1"/>
          <p:nvPr/>
        </p:nvSpPr>
        <p:spPr>
          <a:xfrm>
            <a:off x="3896371" y="3211203"/>
            <a:ext cx="1932648" cy="830997"/>
          </a:xfrm>
          <a:prstGeom prst="rect">
            <a:avLst/>
          </a:prstGeom>
          <a:noFill/>
          <a:ln>
            <a:noFill/>
          </a:ln>
          <a:effectLst>
            <a:innerShdw blurRad="63500" dist="50800" dir="13500000">
              <a:prstClr val="black">
                <a:alpha val="50000"/>
              </a:prstClr>
            </a:innerShdw>
          </a:effectLst>
        </p:spPr>
        <p:txBody>
          <a:bodyPr wrap="square" rtlCol="0">
            <a:spAutoFit/>
          </a:bodyPr>
          <a:lstStyle/>
          <a:p>
            <a:pPr>
              <a:buNone/>
            </a:pPr>
            <a:r>
              <a:rPr lang="en-US" sz="2400" dirty="0">
                <a:latin typeface="Times New Roman" panose="02020603050405020304" pitchFamily="18" charset="0"/>
                <a:cs typeface="Times New Roman" panose="02020603050405020304" pitchFamily="18" charset="0"/>
              </a:rPr>
              <a:t>Should be logical.</a:t>
            </a:r>
            <a:endParaRPr lang="en-US" sz="2400" dirty="0">
              <a:latin typeface="Times New Roman" panose="02020603050405020304" pitchFamily="18" charset="0"/>
              <a:cs typeface="Times New Roman" panose="02020603050405020304" pitchFamily="18" charset="0"/>
            </a:endParaRPr>
          </a:p>
        </p:txBody>
      </p:sp>
      <p:sp>
        <p:nvSpPr>
          <p:cNvPr id="54" name="TextBox 53">
            <a:extLst>
              <a:ext uri="{FF2B5EF4-FFF2-40B4-BE49-F238E27FC236}">
                <a16:creationId xmlns:a16="http://schemas.microsoft.com/office/drawing/2014/main" xmlns="" id="{E05F7B95-E100-4423-9E7A-5C20DCDADF5C}"/>
              </a:ext>
            </a:extLst>
          </p:cNvPr>
          <p:cNvSpPr txBox="1"/>
          <p:nvPr/>
        </p:nvSpPr>
        <p:spPr>
          <a:xfrm>
            <a:off x="6371309" y="3150833"/>
            <a:ext cx="1932648" cy="1569660"/>
          </a:xfrm>
          <a:prstGeom prst="rect">
            <a:avLst/>
          </a:prstGeom>
          <a:noFill/>
          <a:ln>
            <a:noFill/>
          </a:ln>
          <a:effectLst>
            <a:innerShdw blurRad="63500" dist="50800" dir="13500000">
              <a:prstClr val="black">
                <a:alpha val="50000"/>
              </a:prstClr>
            </a:innerShdw>
          </a:effectLst>
        </p:spPr>
        <p:txBody>
          <a:bodyPr wrap="square" rtlCol="0">
            <a:spAutoFit/>
          </a:bodyPr>
          <a:lstStyle/>
          <a:p>
            <a:pPr>
              <a:buNone/>
            </a:pPr>
            <a:r>
              <a:rPr lang="en-US" sz="2400" dirty="0">
                <a:latin typeface="Times New Roman" panose="02020603050405020304" pitchFamily="18" charset="0"/>
                <a:cs typeface="Times New Roman" panose="02020603050405020304" pitchFamily="18" charset="0"/>
              </a:rPr>
              <a:t>Should be empirical and replicable in nature. </a:t>
            </a:r>
            <a:endParaRPr lang="en-US" sz="2400" dirty="0">
              <a:latin typeface="Times New Roman" panose="02020603050405020304" pitchFamily="18" charset="0"/>
              <a:cs typeface="Times New Roman" panose="02020603050405020304" pitchFamily="18" charset="0"/>
            </a:endParaRPr>
          </a:p>
        </p:txBody>
      </p:sp>
      <p:sp>
        <p:nvSpPr>
          <p:cNvPr id="56" name="TextBox 55">
            <a:extLst>
              <a:ext uri="{FF2B5EF4-FFF2-40B4-BE49-F238E27FC236}">
                <a16:creationId xmlns:a16="http://schemas.microsoft.com/office/drawing/2014/main" xmlns="" id="{E05F7B95-E100-4423-9E7A-5C20DCDADF5C}"/>
              </a:ext>
            </a:extLst>
          </p:cNvPr>
          <p:cNvSpPr txBox="1"/>
          <p:nvPr/>
        </p:nvSpPr>
        <p:spPr>
          <a:xfrm>
            <a:off x="8860942" y="3326168"/>
            <a:ext cx="1932648" cy="1118255"/>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1631"/>
              </a:lnSpc>
            </a:pPr>
            <a:r>
              <a:rPr lang="en-US" sz="2400" dirty="0">
                <a:latin typeface="Times New Roman" panose="02020603050405020304" pitchFamily="18" charset="0"/>
                <a:cs typeface="Times New Roman" panose="02020603050405020304" pitchFamily="18" charset="0"/>
              </a:rPr>
              <a:t>Should be </a:t>
            </a:r>
          </a:p>
          <a:p>
            <a:pPr>
              <a:lnSpc>
                <a:spcPts val="1631"/>
              </a:lnSpc>
            </a:pPr>
            <a:endParaRPr lang="en-US" sz="2400" dirty="0">
              <a:latin typeface="Times New Roman" panose="02020603050405020304" pitchFamily="18" charset="0"/>
              <a:cs typeface="Times New Roman" panose="02020603050405020304" pitchFamily="18" charset="0"/>
            </a:endParaRPr>
          </a:p>
          <a:p>
            <a:pPr>
              <a:lnSpc>
                <a:spcPts val="1631"/>
              </a:lnSpc>
            </a:pPr>
            <a:r>
              <a:rPr lang="en-US" sz="2400" dirty="0">
                <a:latin typeface="Times New Roman" panose="02020603050405020304" pitchFamily="18" charset="0"/>
                <a:cs typeface="Times New Roman" panose="02020603050405020304" pitchFamily="18" charset="0"/>
              </a:rPr>
              <a:t>according to</a:t>
            </a:r>
          </a:p>
          <a:p>
            <a:pPr>
              <a:lnSpc>
                <a:spcPts val="1631"/>
              </a:lnSpc>
            </a:pPr>
            <a:endParaRPr lang="en-US" sz="2400" dirty="0">
              <a:latin typeface="Times New Roman" panose="02020603050405020304" pitchFamily="18" charset="0"/>
              <a:cs typeface="Times New Roman" panose="02020603050405020304" pitchFamily="18" charset="0"/>
            </a:endParaRPr>
          </a:p>
          <a:p>
            <a:pPr>
              <a:lnSpc>
                <a:spcPts val="1631"/>
              </a:lnSpc>
            </a:pPr>
            <a:r>
              <a:rPr lang="en-US" sz="2400" dirty="0">
                <a:latin typeface="Times New Roman" panose="02020603050405020304" pitchFamily="18" charset="0"/>
                <a:cs typeface="Times New Roman" panose="02020603050405020304" pitchFamily="18" charset="0"/>
              </a:rPr>
              <a:t>plans.</a:t>
            </a:r>
            <a:endParaRPr lang="en-US" sz="2400" b="1" kern="500" spc="65" dirty="0">
              <a:ln w="15875">
                <a:noFill/>
                <a:round/>
              </a:ln>
              <a:latin typeface="Century Gothic" panose="020B050202020202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7584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1300"/>
                                        <p:tgtEl>
                                          <p:spTgt spid="2"/>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p:cTn id="15" dur="500" fill="hold"/>
                                        <p:tgtEl>
                                          <p:spTgt spid="50"/>
                                        </p:tgtEl>
                                        <p:attrNameLst>
                                          <p:attrName>ppt_w</p:attrName>
                                        </p:attrNameLst>
                                      </p:cBhvr>
                                      <p:tavLst>
                                        <p:tav tm="0">
                                          <p:val>
                                            <p:fltVal val="0"/>
                                          </p:val>
                                        </p:tav>
                                        <p:tav tm="100000">
                                          <p:val>
                                            <p:strVal val="#ppt_w"/>
                                          </p:val>
                                        </p:tav>
                                      </p:tavLst>
                                    </p:anim>
                                    <p:anim calcmode="lin" valueType="num">
                                      <p:cBhvr>
                                        <p:cTn id="16" dur="500" fill="hold"/>
                                        <p:tgtEl>
                                          <p:spTgt spid="50"/>
                                        </p:tgtEl>
                                        <p:attrNameLst>
                                          <p:attrName>ppt_h</p:attrName>
                                        </p:attrNameLst>
                                      </p:cBhvr>
                                      <p:tavLst>
                                        <p:tav tm="0">
                                          <p:val>
                                            <p:fltVal val="0"/>
                                          </p:val>
                                        </p:tav>
                                        <p:tav tm="100000">
                                          <p:val>
                                            <p:strVal val="#ppt_h"/>
                                          </p:val>
                                        </p:tav>
                                      </p:tavLst>
                                    </p:anim>
                                    <p:animEffect transition="in" filter="fade">
                                      <p:cBhvr>
                                        <p:cTn id="17" dur="500"/>
                                        <p:tgtEl>
                                          <p:spTgt spid="50"/>
                                        </p:tgtEl>
                                      </p:cBhvr>
                                    </p:animEffect>
                                  </p:childTnLst>
                                </p:cTn>
                              </p:par>
                              <p:par>
                                <p:cTn id="18" presetID="10" presetClass="entr" presetSubtype="0" fill="hold" grpId="0" nodeType="withEffect">
                                  <p:stCondLst>
                                    <p:cond delay="100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500"/>
                                        <p:tgtEl>
                                          <p:spTgt spid="41"/>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heel(1)">
                                      <p:cBhvr>
                                        <p:cTn id="25" dur="1300"/>
                                        <p:tgtEl>
                                          <p:spTgt spid="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51"/>
                                        </p:tgtEl>
                                        <p:attrNameLst>
                                          <p:attrName>style.visibility</p:attrName>
                                        </p:attrNameLst>
                                      </p:cBhvr>
                                      <p:to>
                                        <p:strVal val="visible"/>
                                      </p:to>
                                    </p:set>
                                    <p:anim calcmode="lin" valueType="num">
                                      <p:cBhvr>
                                        <p:cTn id="28" dur="500" fill="hold"/>
                                        <p:tgtEl>
                                          <p:spTgt spid="51"/>
                                        </p:tgtEl>
                                        <p:attrNameLst>
                                          <p:attrName>ppt_w</p:attrName>
                                        </p:attrNameLst>
                                      </p:cBhvr>
                                      <p:tavLst>
                                        <p:tav tm="0">
                                          <p:val>
                                            <p:fltVal val="0"/>
                                          </p:val>
                                        </p:tav>
                                        <p:tav tm="100000">
                                          <p:val>
                                            <p:strVal val="#ppt_w"/>
                                          </p:val>
                                        </p:tav>
                                      </p:tavLst>
                                    </p:anim>
                                    <p:anim calcmode="lin" valueType="num">
                                      <p:cBhvr>
                                        <p:cTn id="29" dur="500" fill="hold"/>
                                        <p:tgtEl>
                                          <p:spTgt spid="51"/>
                                        </p:tgtEl>
                                        <p:attrNameLst>
                                          <p:attrName>ppt_h</p:attrName>
                                        </p:attrNameLst>
                                      </p:cBhvr>
                                      <p:tavLst>
                                        <p:tav tm="0">
                                          <p:val>
                                            <p:fltVal val="0"/>
                                          </p:val>
                                        </p:tav>
                                        <p:tav tm="100000">
                                          <p:val>
                                            <p:strVal val="#ppt_h"/>
                                          </p:val>
                                        </p:tav>
                                      </p:tavLst>
                                    </p:anim>
                                    <p:animEffect transition="in" filter="fade">
                                      <p:cBhvr>
                                        <p:cTn id="30" dur="500"/>
                                        <p:tgtEl>
                                          <p:spTgt spid="51"/>
                                        </p:tgtEl>
                                      </p:cBhvr>
                                    </p:animEffect>
                                  </p:childTnLst>
                                </p:cTn>
                              </p:par>
                              <p:par>
                                <p:cTn id="31" presetID="10" presetClass="entr" presetSubtype="0" fill="hold" grpId="0" nodeType="withEffect">
                                  <p:stCondLst>
                                    <p:cond delay="1000"/>
                                  </p:stCondLst>
                                  <p:childTnLst>
                                    <p:set>
                                      <p:cBhvr>
                                        <p:cTn id="32" dur="1" fill="hold">
                                          <p:stCondLst>
                                            <p:cond delay="0"/>
                                          </p:stCondLst>
                                        </p:cTn>
                                        <p:tgtEl>
                                          <p:spTgt spid="40"/>
                                        </p:tgtEl>
                                        <p:attrNameLst>
                                          <p:attrName>style.visibility</p:attrName>
                                        </p:attrNameLst>
                                      </p:cBhvr>
                                      <p:to>
                                        <p:strVal val="visible"/>
                                      </p:to>
                                    </p:set>
                                    <p:animEffect transition="in" filter="fade">
                                      <p:cBhvr>
                                        <p:cTn id="33" dur="500"/>
                                        <p:tgtEl>
                                          <p:spTgt spid="40"/>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heel(1)">
                                      <p:cBhvr>
                                        <p:cTn id="38" dur="1300"/>
                                        <p:tgtEl>
                                          <p:spTgt spid="4"/>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par>
                                <p:cTn id="44" presetID="10" presetClass="entr" presetSubtype="0" fill="hold" grpId="0" nodeType="withEffect">
                                  <p:stCondLst>
                                    <p:cond delay="1000"/>
                                  </p:stCondLst>
                                  <p:childTnLst>
                                    <p:set>
                                      <p:cBhvr>
                                        <p:cTn id="45" dur="1" fill="hold">
                                          <p:stCondLst>
                                            <p:cond delay="0"/>
                                          </p:stCondLst>
                                        </p:cTn>
                                        <p:tgtEl>
                                          <p:spTgt spid="54"/>
                                        </p:tgtEl>
                                        <p:attrNameLst>
                                          <p:attrName>style.visibility</p:attrName>
                                        </p:attrNameLst>
                                      </p:cBhvr>
                                      <p:to>
                                        <p:strVal val="visible"/>
                                      </p:to>
                                    </p:set>
                                    <p:animEffect transition="in" filter="fade">
                                      <p:cBhvr>
                                        <p:cTn id="46" dur="500"/>
                                        <p:tgtEl>
                                          <p:spTgt spid="54"/>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wheel(1)">
                                      <p:cBhvr>
                                        <p:cTn id="51" dur="1300"/>
                                        <p:tgtEl>
                                          <p:spTgt spid="5"/>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53"/>
                                        </p:tgtEl>
                                        <p:attrNameLst>
                                          <p:attrName>style.visibility</p:attrName>
                                        </p:attrNameLst>
                                      </p:cBhvr>
                                      <p:to>
                                        <p:strVal val="visible"/>
                                      </p:to>
                                    </p:set>
                                    <p:anim calcmode="lin" valueType="num">
                                      <p:cBhvr>
                                        <p:cTn id="54" dur="500" fill="hold"/>
                                        <p:tgtEl>
                                          <p:spTgt spid="53"/>
                                        </p:tgtEl>
                                        <p:attrNameLst>
                                          <p:attrName>ppt_w</p:attrName>
                                        </p:attrNameLst>
                                      </p:cBhvr>
                                      <p:tavLst>
                                        <p:tav tm="0">
                                          <p:val>
                                            <p:fltVal val="0"/>
                                          </p:val>
                                        </p:tav>
                                        <p:tav tm="100000">
                                          <p:val>
                                            <p:strVal val="#ppt_w"/>
                                          </p:val>
                                        </p:tav>
                                      </p:tavLst>
                                    </p:anim>
                                    <p:anim calcmode="lin" valueType="num">
                                      <p:cBhvr>
                                        <p:cTn id="55" dur="500" fill="hold"/>
                                        <p:tgtEl>
                                          <p:spTgt spid="53"/>
                                        </p:tgtEl>
                                        <p:attrNameLst>
                                          <p:attrName>ppt_h</p:attrName>
                                        </p:attrNameLst>
                                      </p:cBhvr>
                                      <p:tavLst>
                                        <p:tav tm="0">
                                          <p:val>
                                            <p:fltVal val="0"/>
                                          </p:val>
                                        </p:tav>
                                        <p:tav tm="100000">
                                          <p:val>
                                            <p:strVal val="#ppt_h"/>
                                          </p:val>
                                        </p:tav>
                                      </p:tavLst>
                                    </p:anim>
                                    <p:animEffect transition="in" filter="fade">
                                      <p:cBhvr>
                                        <p:cTn id="56" dur="500"/>
                                        <p:tgtEl>
                                          <p:spTgt spid="53"/>
                                        </p:tgtEl>
                                      </p:cBhvr>
                                    </p:animEffect>
                                  </p:childTnLst>
                                </p:cTn>
                              </p:par>
                              <p:par>
                                <p:cTn id="57" presetID="10" presetClass="entr" presetSubtype="0" fill="hold" grpId="0" nodeType="withEffect">
                                  <p:stCondLst>
                                    <p:cond delay="1000"/>
                                  </p:stCondLst>
                                  <p:childTnLst>
                                    <p:set>
                                      <p:cBhvr>
                                        <p:cTn id="58" dur="1" fill="hold">
                                          <p:stCondLst>
                                            <p:cond delay="0"/>
                                          </p:stCondLst>
                                        </p:cTn>
                                        <p:tgtEl>
                                          <p:spTgt spid="56"/>
                                        </p:tgtEl>
                                        <p:attrNameLst>
                                          <p:attrName>style.visibility</p:attrName>
                                        </p:attrNameLst>
                                      </p:cBhvr>
                                      <p:to>
                                        <p:strVal val="visible"/>
                                      </p:to>
                                    </p:set>
                                    <p:animEffect transition="in" filter="fade">
                                      <p:cBhvr>
                                        <p:cTn id="5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5" grpId="0"/>
      <p:bldP spid="50" grpId="0" animBg="1"/>
      <p:bldP spid="51" grpId="0" animBg="1"/>
      <p:bldP spid="52" grpId="0" animBg="1"/>
      <p:bldP spid="53" grpId="0" animBg="1"/>
      <p:bldP spid="40" grpId="0"/>
      <p:bldP spid="54" grpId="0"/>
      <p:bldP spid="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grpSp>
        <p:nvGrpSpPr>
          <p:cNvPr id="20" name="Group 19">
            <a:extLst>
              <a:ext uri="{FF2B5EF4-FFF2-40B4-BE49-F238E27FC236}">
                <a16:creationId xmlns:a16="http://schemas.microsoft.com/office/drawing/2014/main" xmlns="" id="{E6A2525E-E8EA-420C-B009-A93D8C7AC422}"/>
              </a:ext>
            </a:extLst>
          </p:cNvPr>
          <p:cNvGrpSpPr/>
          <p:nvPr/>
        </p:nvGrpSpPr>
        <p:grpSpPr>
          <a:xfrm>
            <a:off x="920406" y="2297802"/>
            <a:ext cx="2824661" cy="2791863"/>
            <a:chOff x="1951038" y="2584450"/>
            <a:chExt cx="4375150" cy="4324350"/>
          </a:xfrm>
        </p:grpSpPr>
        <p:sp>
          <p:nvSpPr>
            <p:cNvPr id="16" name="Freeform 5">
              <a:extLst>
                <a:ext uri="{FF2B5EF4-FFF2-40B4-BE49-F238E27FC236}">
                  <a16:creationId xmlns:a16="http://schemas.microsoft.com/office/drawing/2014/main" xmlns="" id="{AF0A23C6-7C2E-4594-BD7B-9AA111787B58}"/>
                </a:ext>
              </a:extLst>
            </p:cNvPr>
            <p:cNvSpPr>
              <a:spLocks/>
            </p:cNvSpPr>
            <p:nvPr/>
          </p:nvSpPr>
          <p:spPr bwMode="auto">
            <a:xfrm>
              <a:off x="1951038"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3">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dirty="0"/>
            </a:p>
          </p:txBody>
        </p:sp>
        <p:sp>
          <p:nvSpPr>
            <p:cNvPr id="19" name="Rectangle: Rounded Corners 18">
              <a:extLst>
                <a:ext uri="{FF2B5EF4-FFF2-40B4-BE49-F238E27FC236}">
                  <a16:creationId xmlns:a16="http://schemas.microsoft.com/office/drawing/2014/main" xmlns="" id="{B223CF45-4A9D-4A1F-AE36-E6995BF02400}"/>
                </a:ext>
              </a:extLst>
            </p:cNvPr>
            <p:cNvSpPr/>
            <p:nvPr/>
          </p:nvSpPr>
          <p:spPr>
            <a:xfrm>
              <a:off x="4791086" y="2963508"/>
              <a:ext cx="933807" cy="933807"/>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05</a:t>
              </a:r>
              <a:endParaRPr lang="en-US" sz="2283" b="1" dirty="0">
                <a:latin typeface="Century Gothic" panose="020B0502020202020204" pitchFamily="34" charset="0"/>
                <a:ea typeface="Roboto" panose="02000000000000000000" pitchFamily="2" charset="0"/>
                <a:cs typeface="Calibri" panose="020F0502020204030204" pitchFamily="34" charset="0"/>
              </a:endParaRPr>
            </a:p>
          </p:txBody>
        </p:sp>
      </p:grpSp>
      <p:grpSp>
        <p:nvGrpSpPr>
          <p:cNvPr id="28" name="Group 27">
            <a:extLst>
              <a:ext uri="{FF2B5EF4-FFF2-40B4-BE49-F238E27FC236}">
                <a16:creationId xmlns:a16="http://schemas.microsoft.com/office/drawing/2014/main" xmlns="" id="{FB6380FB-67E1-4495-9BE9-219630034858}"/>
              </a:ext>
            </a:extLst>
          </p:cNvPr>
          <p:cNvGrpSpPr/>
          <p:nvPr/>
        </p:nvGrpSpPr>
        <p:grpSpPr>
          <a:xfrm>
            <a:off x="3395343" y="2297802"/>
            <a:ext cx="2824661" cy="2791863"/>
            <a:chOff x="1956762" y="2584450"/>
            <a:chExt cx="4375150" cy="4324350"/>
          </a:xfrm>
        </p:grpSpPr>
        <p:sp>
          <p:nvSpPr>
            <p:cNvPr id="29" name="Freeform 5">
              <a:extLst>
                <a:ext uri="{FF2B5EF4-FFF2-40B4-BE49-F238E27FC236}">
                  <a16:creationId xmlns:a16="http://schemas.microsoft.com/office/drawing/2014/main" xmlns="" id="{AC4383A1-40DD-4228-9293-BCA4B37C2080}"/>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30" name="Rectangle: Rounded Corners 29">
              <a:extLst>
                <a:ext uri="{FF2B5EF4-FFF2-40B4-BE49-F238E27FC236}">
                  <a16:creationId xmlns:a16="http://schemas.microsoft.com/office/drawing/2014/main" xmlns="" id="{6321E389-78A4-4BD9-9861-B4473B5DFB7A}"/>
                </a:ext>
              </a:extLst>
            </p:cNvPr>
            <p:cNvSpPr/>
            <p:nvPr/>
          </p:nvSpPr>
          <p:spPr>
            <a:xfrm>
              <a:off x="4791086" y="2963508"/>
              <a:ext cx="933807" cy="93380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06</a:t>
              </a:r>
              <a:endParaRPr lang="en-US" sz="2283" b="1" dirty="0">
                <a:latin typeface="Century Gothic" panose="020B0502020202020204" pitchFamily="34" charset="0"/>
                <a:ea typeface="Roboto" panose="02000000000000000000" pitchFamily="2" charset="0"/>
                <a:cs typeface="Calibri" panose="020F0502020204030204" pitchFamily="34" charset="0"/>
              </a:endParaRPr>
            </a:p>
          </p:txBody>
        </p:sp>
      </p:grpSp>
      <p:grpSp>
        <p:nvGrpSpPr>
          <p:cNvPr id="31" name="Group 30">
            <a:extLst>
              <a:ext uri="{FF2B5EF4-FFF2-40B4-BE49-F238E27FC236}">
                <a16:creationId xmlns:a16="http://schemas.microsoft.com/office/drawing/2014/main" xmlns="" id="{F4F8DFEA-D6C4-41F0-AB80-3FBB3864A4CD}"/>
              </a:ext>
            </a:extLst>
          </p:cNvPr>
          <p:cNvGrpSpPr/>
          <p:nvPr/>
        </p:nvGrpSpPr>
        <p:grpSpPr>
          <a:xfrm>
            <a:off x="5867421" y="2291903"/>
            <a:ext cx="2824661" cy="2791863"/>
            <a:chOff x="1956762" y="2584450"/>
            <a:chExt cx="4375150" cy="4324350"/>
          </a:xfrm>
        </p:grpSpPr>
        <p:sp>
          <p:nvSpPr>
            <p:cNvPr id="32" name="Freeform 5">
              <a:extLst>
                <a:ext uri="{FF2B5EF4-FFF2-40B4-BE49-F238E27FC236}">
                  <a16:creationId xmlns:a16="http://schemas.microsoft.com/office/drawing/2014/main" xmlns="" id="{5577B3C8-B3AC-4BFC-849F-E2AFBC4369BE}"/>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34" name="Rectangle: Rounded Corners 33">
              <a:extLst>
                <a:ext uri="{FF2B5EF4-FFF2-40B4-BE49-F238E27FC236}">
                  <a16:creationId xmlns:a16="http://schemas.microsoft.com/office/drawing/2014/main" xmlns="" id="{C057F105-72FE-4D12-A56E-57089D79BF68}"/>
                </a:ext>
              </a:extLst>
            </p:cNvPr>
            <p:cNvSpPr/>
            <p:nvPr/>
          </p:nvSpPr>
          <p:spPr>
            <a:xfrm>
              <a:off x="4791086" y="2963508"/>
              <a:ext cx="933807" cy="933807"/>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07</a:t>
              </a:r>
              <a:endParaRPr lang="en-US" sz="2283" b="1" dirty="0">
                <a:latin typeface="Century Gothic" panose="020B0502020202020204" pitchFamily="34" charset="0"/>
                <a:ea typeface="Roboto" panose="02000000000000000000" pitchFamily="2" charset="0"/>
                <a:cs typeface="Calibri" panose="020F0502020204030204" pitchFamily="34" charset="0"/>
              </a:endParaRPr>
            </a:p>
          </p:txBody>
        </p:sp>
      </p:grpSp>
      <p:grpSp>
        <p:nvGrpSpPr>
          <p:cNvPr id="35" name="Group 34">
            <a:extLst>
              <a:ext uri="{FF2B5EF4-FFF2-40B4-BE49-F238E27FC236}">
                <a16:creationId xmlns:a16="http://schemas.microsoft.com/office/drawing/2014/main" xmlns="" id="{DA089138-F14D-4F6A-9C21-691553391BAD}"/>
              </a:ext>
            </a:extLst>
          </p:cNvPr>
          <p:cNvGrpSpPr/>
          <p:nvPr/>
        </p:nvGrpSpPr>
        <p:grpSpPr>
          <a:xfrm>
            <a:off x="8339498" y="2286002"/>
            <a:ext cx="2824661" cy="2791863"/>
            <a:chOff x="1956762" y="2584450"/>
            <a:chExt cx="4375150" cy="4324350"/>
          </a:xfrm>
        </p:grpSpPr>
        <p:sp>
          <p:nvSpPr>
            <p:cNvPr id="36" name="Freeform 5">
              <a:extLst>
                <a:ext uri="{FF2B5EF4-FFF2-40B4-BE49-F238E27FC236}">
                  <a16:creationId xmlns:a16="http://schemas.microsoft.com/office/drawing/2014/main" xmlns="" id="{AF536BF6-19A3-4CC5-AF40-BB781F2C8003}"/>
                </a:ext>
              </a:extLst>
            </p:cNvPr>
            <p:cNvSpPr>
              <a:spLocks/>
            </p:cNvSpPr>
            <p:nvPr/>
          </p:nvSpPr>
          <p:spPr bwMode="auto">
            <a:xfrm>
              <a:off x="1956762" y="2584450"/>
              <a:ext cx="4375150" cy="4324350"/>
            </a:xfrm>
            <a:custGeom>
              <a:avLst/>
              <a:gdLst>
                <a:gd name="T0" fmla="*/ 1549 w 3095"/>
                <a:gd name="T1" fmla="*/ 593 h 3062"/>
                <a:gd name="T2" fmla="*/ 865 w 3095"/>
                <a:gd name="T3" fmla="*/ 593 h 3062"/>
                <a:gd name="T4" fmla="*/ 388 w 3095"/>
                <a:gd name="T5" fmla="*/ 1023 h 3062"/>
                <a:gd name="T6" fmla="*/ 388 w 3095"/>
                <a:gd name="T7" fmla="*/ 2197 h 3062"/>
                <a:gd name="T8" fmla="*/ 818 w 3095"/>
                <a:gd name="T9" fmla="*/ 2674 h 3062"/>
                <a:gd name="T10" fmla="*/ 1649 w 3095"/>
                <a:gd name="T11" fmla="*/ 2674 h 3062"/>
                <a:gd name="T12" fmla="*/ 1649 w 3095"/>
                <a:gd name="T13" fmla="*/ 2674 h 3062"/>
                <a:gd name="T14" fmla="*/ 2230 w 3095"/>
                <a:gd name="T15" fmla="*/ 2674 h 3062"/>
                <a:gd name="T16" fmla="*/ 2708 w 3095"/>
                <a:gd name="T17" fmla="*/ 2244 h 3062"/>
                <a:gd name="T18" fmla="*/ 2708 w 3095"/>
                <a:gd name="T19" fmla="*/ 1413 h 3062"/>
                <a:gd name="T20" fmla="*/ 3095 w 3095"/>
                <a:gd name="T21" fmla="*/ 1413 h 3062"/>
                <a:gd name="T22" fmla="*/ 3095 w 3095"/>
                <a:gd name="T23" fmla="*/ 2244 h 3062"/>
                <a:gd name="T24" fmla="*/ 2230 w 3095"/>
                <a:gd name="T25" fmla="*/ 3062 h 3062"/>
                <a:gd name="T26" fmla="*/ 1649 w 3095"/>
                <a:gd name="T27" fmla="*/ 3062 h 3062"/>
                <a:gd name="T28" fmla="*/ 1649 w 3095"/>
                <a:gd name="T29" fmla="*/ 3062 h 3062"/>
                <a:gd name="T30" fmla="*/ 818 w 3095"/>
                <a:gd name="T31" fmla="*/ 3062 h 3062"/>
                <a:gd name="T32" fmla="*/ 0 w 3095"/>
                <a:gd name="T33" fmla="*/ 2197 h 3062"/>
                <a:gd name="T34" fmla="*/ 0 w 3095"/>
                <a:gd name="T35" fmla="*/ 1023 h 3062"/>
                <a:gd name="T36" fmla="*/ 865 w 3095"/>
                <a:gd name="T37" fmla="*/ 206 h 3062"/>
                <a:gd name="T38" fmla="*/ 1549 w 3095"/>
                <a:gd name="T39" fmla="*/ 206 h 3062"/>
                <a:gd name="T40" fmla="*/ 1549 w 3095"/>
                <a:gd name="T41" fmla="*/ 0 h 3062"/>
                <a:gd name="T42" fmla="*/ 1971 w 3095"/>
                <a:gd name="T43" fmla="*/ 369 h 3062"/>
                <a:gd name="T44" fmla="*/ 1551 w 3095"/>
                <a:gd name="T45" fmla="*/ 785 h 3062"/>
                <a:gd name="T46" fmla="*/ 1549 w 3095"/>
                <a:gd name="T47" fmla="*/ 593 h 3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95" h="3062">
                  <a:moveTo>
                    <a:pt x="1549" y="593"/>
                  </a:moveTo>
                  <a:cubicBezTo>
                    <a:pt x="865" y="593"/>
                    <a:pt x="865" y="593"/>
                    <a:pt x="865" y="593"/>
                  </a:cubicBezTo>
                  <a:cubicBezTo>
                    <a:pt x="582" y="593"/>
                    <a:pt x="388" y="659"/>
                    <a:pt x="388" y="1023"/>
                  </a:cubicBezTo>
                  <a:cubicBezTo>
                    <a:pt x="388" y="2197"/>
                    <a:pt x="388" y="2197"/>
                    <a:pt x="388" y="2197"/>
                  </a:cubicBezTo>
                  <a:cubicBezTo>
                    <a:pt x="388" y="2480"/>
                    <a:pt x="454" y="2674"/>
                    <a:pt x="818" y="2674"/>
                  </a:cubicBezTo>
                  <a:cubicBezTo>
                    <a:pt x="1649" y="2674"/>
                    <a:pt x="1649" y="2674"/>
                    <a:pt x="1649" y="2674"/>
                  </a:cubicBezTo>
                  <a:cubicBezTo>
                    <a:pt x="1649" y="2674"/>
                    <a:pt x="1649" y="2674"/>
                    <a:pt x="1649" y="2674"/>
                  </a:cubicBezTo>
                  <a:cubicBezTo>
                    <a:pt x="2230" y="2674"/>
                    <a:pt x="2230" y="2674"/>
                    <a:pt x="2230" y="2674"/>
                  </a:cubicBezTo>
                  <a:cubicBezTo>
                    <a:pt x="2514" y="2674"/>
                    <a:pt x="2708" y="2608"/>
                    <a:pt x="2708" y="2244"/>
                  </a:cubicBezTo>
                  <a:cubicBezTo>
                    <a:pt x="2708" y="1413"/>
                    <a:pt x="2708" y="1413"/>
                    <a:pt x="2708" y="1413"/>
                  </a:cubicBezTo>
                  <a:cubicBezTo>
                    <a:pt x="3095" y="1413"/>
                    <a:pt x="3095" y="1413"/>
                    <a:pt x="3095" y="1413"/>
                  </a:cubicBezTo>
                  <a:cubicBezTo>
                    <a:pt x="3095" y="2244"/>
                    <a:pt x="3095" y="2244"/>
                    <a:pt x="3095" y="2244"/>
                  </a:cubicBezTo>
                  <a:cubicBezTo>
                    <a:pt x="3095" y="2703"/>
                    <a:pt x="2859" y="3062"/>
                    <a:pt x="2230" y="3062"/>
                  </a:cubicBezTo>
                  <a:cubicBezTo>
                    <a:pt x="1649" y="3062"/>
                    <a:pt x="1649" y="3062"/>
                    <a:pt x="1649" y="3062"/>
                  </a:cubicBezTo>
                  <a:cubicBezTo>
                    <a:pt x="1649" y="3062"/>
                    <a:pt x="1649" y="3062"/>
                    <a:pt x="1649" y="3062"/>
                  </a:cubicBezTo>
                  <a:cubicBezTo>
                    <a:pt x="818" y="3062"/>
                    <a:pt x="818" y="3062"/>
                    <a:pt x="818" y="3062"/>
                  </a:cubicBezTo>
                  <a:cubicBezTo>
                    <a:pt x="359" y="3062"/>
                    <a:pt x="0" y="2825"/>
                    <a:pt x="0" y="2197"/>
                  </a:cubicBezTo>
                  <a:cubicBezTo>
                    <a:pt x="0" y="1023"/>
                    <a:pt x="0" y="1023"/>
                    <a:pt x="0" y="1023"/>
                  </a:cubicBezTo>
                  <a:cubicBezTo>
                    <a:pt x="0" y="565"/>
                    <a:pt x="237" y="206"/>
                    <a:pt x="865" y="206"/>
                  </a:cubicBezTo>
                  <a:cubicBezTo>
                    <a:pt x="1549" y="206"/>
                    <a:pt x="1549" y="206"/>
                    <a:pt x="1549" y="206"/>
                  </a:cubicBezTo>
                  <a:cubicBezTo>
                    <a:pt x="1549" y="0"/>
                    <a:pt x="1549" y="0"/>
                    <a:pt x="1549" y="0"/>
                  </a:cubicBezTo>
                  <a:cubicBezTo>
                    <a:pt x="1971" y="369"/>
                    <a:pt x="1971" y="369"/>
                    <a:pt x="1971" y="369"/>
                  </a:cubicBezTo>
                  <a:cubicBezTo>
                    <a:pt x="1551" y="785"/>
                    <a:pt x="1551" y="785"/>
                    <a:pt x="1551" y="785"/>
                  </a:cubicBezTo>
                  <a:lnTo>
                    <a:pt x="1549" y="593"/>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37" name="Rectangle: Rounded Corners 36">
              <a:extLst>
                <a:ext uri="{FF2B5EF4-FFF2-40B4-BE49-F238E27FC236}">
                  <a16:creationId xmlns:a16="http://schemas.microsoft.com/office/drawing/2014/main" xmlns="" id="{EA97B946-11F0-43DD-8822-1BF0209E0A51}"/>
                </a:ext>
              </a:extLst>
            </p:cNvPr>
            <p:cNvSpPr/>
            <p:nvPr/>
          </p:nvSpPr>
          <p:spPr>
            <a:xfrm>
              <a:off x="4791086" y="2963508"/>
              <a:ext cx="933807" cy="933807"/>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83" b="1" dirty="0">
                  <a:latin typeface="Century Gothic" panose="020B0502020202020204" pitchFamily="34" charset="0"/>
                  <a:ea typeface="Roboto" panose="02000000000000000000" pitchFamily="2" charset="0"/>
                  <a:cs typeface="Calibri" panose="020F0502020204030204" pitchFamily="34" charset="0"/>
                </a:rPr>
                <a:t>08</a:t>
              </a:r>
              <a:endParaRPr lang="en-US" sz="2283" b="1" dirty="0">
                <a:latin typeface="Century Gothic" panose="020B0502020202020204" pitchFamily="34" charset="0"/>
                <a:ea typeface="Roboto" panose="02000000000000000000" pitchFamily="2" charset="0"/>
                <a:cs typeface="Calibri" panose="020F0502020204030204" pitchFamily="34" charset="0"/>
              </a:endParaRPr>
            </a:p>
          </p:txBody>
        </p:sp>
      </p:grpSp>
      <p:sp>
        <p:nvSpPr>
          <p:cNvPr id="41" name="TextBox 40">
            <a:extLst>
              <a:ext uri="{FF2B5EF4-FFF2-40B4-BE49-F238E27FC236}">
                <a16:creationId xmlns:a16="http://schemas.microsoft.com/office/drawing/2014/main" xmlns="" id="{E05F7B95-E100-4423-9E7A-5C20DCDADF5C}"/>
              </a:ext>
            </a:extLst>
          </p:cNvPr>
          <p:cNvSpPr txBox="1"/>
          <p:nvPr/>
        </p:nvSpPr>
        <p:spPr>
          <a:xfrm>
            <a:off x="1387043" y="2954039"/>
            <a:ext cx="1932648" cy="1815882"/>
          </a:xfrm>
          <a:prstGeom prst="rect">
            <a:avLst/>
          </a:prstGeom>
          <a:noFill/>
          <a:ln>
            <a:noFill/>
          </a:ln>
          <a:effectLst>
            <a:innerShdw blurRad="63500" dist="50800" dir="13500000">
              <a:prstClr val="black">
                <a:alpha val="50000"/>
              </a:prstClr>
            </a:innerShdw>
          </a:effectLst>
        </p:spPr>
        <p:txBody>
          <a:bodyPr wrap="square" rtlCol="0">
            <a:spAutoFit/>
          </a:bodyPr>
          <a:lstStyle/>
          <a:p>
            <a:pPr>
              <a:buNone/>
            </a:pPr>
            <a:r>
              <a:rPr lang="en-US" sz="1600" b="1" dirty="0">
                <a:solidFill>
                  <a:srgbClr val="FF0000"/>
                </a:solidFill>
                <a:latin typeface="Times New Roman" panose="02020603050405020304" pitchFamily="18" charset="0"/>
                <a:cs typeface="Times New Roman" panose="02020603050405020304" pitchFamily="18" charset="0"/>
              </a:rPr>
              <a:t>Should be according to the rules and the assumptions should not be based on the false bases or judgments.</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45" name="Title Text">
            <a:extLst>
              <a:ext uri="{FF2B5EF4-FFF2-40B4-BE49-F238E27FC236}">
                <a16:creationId xmlns:a16="http://schemas.microsoft.com/office/drawing/2014/main" xmlns="" id="{EB2D4F22-703C-434C-A8FE-746D5A7CD914}"/>
              </a:ext>
            </a:extLst>
          </p:cNvPr>
          <p:cNvSpPr>
            <a:spLocks noChangeArrowheads="1"/>
          </p:cNvSpPr>
          <p:nvPr/>
        </p:nvSpPr>
        <p:spPr bwMode="auto">
          <a:xfrm>
            <a:off x="2585418" y="906681"/>
            <a:ext cx="7021167" cy="371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2641"/>
              </a:lnSpc>
            </a:pPr>
            <a:r>
              <a:rPr lang="en-IN" sz="3600" dirty="0">
                <a:solidFill>
                  <a:srgbClr val="FF0000"/>
                </a:solidFill>
                <a:latin typeface="Arial Black" pitchFamily="34" charset="0"/>
              </a:rPr>
              <a:t>FEATURES OF RESEARCH</a:t>
            </a:r>
            <a:endParaRPr lang="en-US" sz="3600" kern="500" dirty="0">
              <a:ln w="15875">
                <a:noFill/>
                <a:round/>
              </a:ln>
              <a:solidFill>
                <a:srgbClr val="FF0000"/>
              </a:solidFill>
              <a:latin typeface="Arial Black" pitchFamily="34" charset="0"/>
              <a:cs typeface="Calibri Light" panose="020F0302020204030204" pitchFamily="34" charset="0"/>
            </a:endParaRPr>
          </a:p>
        </p:txBody>
      </p:sp>
      <p:sp>
        <p:nvSpPr>
          <p:cNvPr id="50" name="Rectangle: Rounded Corners 49">
            <a:extLst>
              <a:ext uri="{FF2B5EF4-FFF2-40B4-BE49-F238E27FC236}">
                <a16:creationId xmlns:a16="http://schemas.microsoft.com/office/drawing/2014/main" xmlns="" id="{5CC7A86D-1CA2-4270-8D83-6C7199291351}"/>
              </a:ext>
            </a:extLst>
          </p:cNvPr>
          <p:cNvSpPr/>
          <p:nvPr/>
        </p:nvSpPr>
        <p:spPr>
          <a:xfrm>
            <a:off x="5597285" y="1766914"/>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51" name="Rectangle: Rounded Corners 50">
            <a:extLst>
              <a:ext uri="{FF2B5EF4-FFF2-40B4-BE49-F238E27FC236}">
                <a16:creationId xmlns:a16="http://schemas.microsoft.com/office/drawing/2014/main" xmlns="" id="{EA5A80E8-1562-4886-ACB8-50AA273F78C0}"/>
              </a:ext>
            </a:extLst>
          </p:cNvPr>
          <p:cNvSpPr/>
          <p:nvPr/>
        </p:nvSpPr>
        <p:spPr>
          <a:xfrm>
            <a:off x="5880668" y="1766914"/>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52" name="Rectangle: Rounded Corners 51">
            <a:extLst>
              <a:ext uri="{FF2B5EF4-FFF2-40B4-BE49-F238E27FC236}">
                <a16:creationId xmlns:a16="http://schemas.microsoft.com/office/drawing/2014/main" xmlns="" id="{D2DE6010-626B-48A5-BDE6-2F7050DAD015}"/>
              </a:ext>
            </a:extLst>
          </p:cNvPr>
          <p:cNvSpPr/>
          <p:nvPr/>
        </p:nvSpPr>
        <p:spPr>
          <a:xfrm>
            <a:off x="6164051" y="1766914"/>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53" name="Rectangle: Rounded Corners 52">
            <a:extLst>
              <a:ext uri="{FF2B5EF4-FFF2-40B4-BE49-F238E27FC236}">
                <a16:creationId xmlns:a16="http://schemas.microsoft.com/office/drawing/2014/main" xmlns="" id="{1F8B56AD-178D-4D25-81D9-F37CCE9847F9}"/>
              </a:ext>
            </a:extLst>
          </p:cNvPr>
          <p:cNvSpPr/>
          <p:nvPr/>
        </p:nvSpPr>
        <p:spPr>
          <a:xfrm>
            <a:off x="6447435" y="1766914"/>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40" name="TextBox 39">
            <a:extLst>
              <a:ext uri="{FF2B5EF4-FFF2-40B4-BE49-F238E27FC236}">
                <a16:creationId xmlns:a16="http://schemas.microsoft.com/office/drawing/2014/main" xmlns="" id="{E05F7B95-E100-4423-9E7A-5C20DCDADF5C}"/>
              </a:ext>
            </a:extLst>
          </p:cNvPr>
          <p:cNvSpPr txBox="1"/>
          <p:nvPr/>
        </p:nvSpPr>
        <p:spPr>
          <a:xfrm>
            <a:off x="3896371" y="3211203"/>
            <a:ext cx="1932648" cy="1569660"/>
          </a:xfrm>
          <a:prstGeom prst="rect">
            <a:avLst/>
          </a:prstGeom>
          <a:noFill/>
          <a:ln>
            <a:noFill/>
          </a:ln>
          <a:effectLst>
            <a:innerShdw blurRad="63500" dist="50800" dir="13500000">
              <a:prstClr val="black">
                <a:alpha val="50000"/>
              </a:prstClr>
            </a:innerShdw>
          </a:effectLst>
        </p:spPr>
        <p:txBody>
          <a:bodyPr wrap="square" rtlCol="0">
            <a:spAutoFit/>
          </a:bodyPr>
          <a:lstStyle/>
          <a:p>
            <a:pPr>
              <a:buNone/>
            </a:pPr>
            <a:r>
              <a:rPr lang="en-US" sz="2400" dirty="0">
                <a:solidFill>
                  <a:srgbClr val="FF0000"/>
                </a:solidFill>
                <a:latin typeface="Times New Roman" panose="02020603050405020304" pitchFamily="18" charset="0"/>
                <a:cs typeface="Times New Roman" panose="02020603050405020304" pitchFamily="18" charset="0"/>
              </a:rPr>
              <a:t>Should be relevant to what is required. </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4" name="TextBox 53">
            <a:extLst>
              <a:ext uri="{FF2B5EF4-FFF2-40B4-BE49-F238E27FC236}">
                <a16:creationId xmlns:a16="http://schemas.microsoft.com/office/drawing/2014/main" xmlns="" id="{E05F7B95-E100-4423-9E7A-5C20DCDADF5C}"/>
              </a:ext>
            </a:extLst>
          </p:cNvPr>
          <p:cNvSpPr txBox="1"/>
          <p:nvPr/>
        </p:nvSpPr>
        <p:spPr>
          <a:xfrm>
            <a:off x="6371309" y="3200261"/>
            <a:ext cx="1932648" cy="1569660"/>
          </a:xfrm>
          <a:prstGeom prst="rect">
            <a:avLst/>
          </a:prstGeom>
          <a:noFill/>
          <a:ln>
            <a:noFill/>
          </a:ln>
          <a:effectLst>
            <a:innerShdw blurRad="63500" dist="50800" dir="13500000">
              <a:prstClr val="black">
                <a:alpha val="50000"/>
              </a:prstClr>
            </a:innerShdw>
          </a:effectLst>
        </p:spPr>
        <p:txBody>
          <a:bodyPr wrap="square" rtlCol="0">
            <a:spAutoFit/>
          </a:bodyPr>
          <a:lstStyle/>
          <a:p>
            <a:pPr>
              <a:buNone/>
            </a:pPr>
            <a:r>
              <a:rPr lang="en-US" sz="2400" dirty="0">
                <a:solidFill>
                  <a:srgbClr val="FF0000"/>
                </a:solidFill>
                <a:latin typeface="Times New Roman" panose="02020603050405020304" pitchFamily="18" charset="0"/>
                <a:cs typeface="Times New Roman" panose="02020603050405020304" pitchFamily="18" charset="0"/>
              </a:rPr>
              <a:t>Procedure should be reproducible in nature.</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56" name="TextBox 55">
            <a:extLst>
              <a:ext uri="{FF2B5EF4-FFF2-40B4-BE49-F238E27FC236}">
                <a16:creationId xmlns:a16="http://schemas.microsoft.com/office/drawing/2014/main" xmlns="" id="{E05F7B95-E100-4423-9E7A-5C20DCDADF5C}"/>
              </a:ext>
            </a:extLst>
          </p:cNvPr>
          <p:cNvSpPr txBox="1"/>
          <p:nvPr/>
        </p:nvSpPr>
        <p:spPr>
          <a:xfrm>
            <a:off x="8860942" y="3210836"/>
            <a:ext cx="1932648" cy="1569660"/>
          </a:xfrm>
          <a:prstGeom prst="rect">
            <a:avLst/>
          </a:prstGeom>
          <a:noFill/>
          <a:ln>
            <a:noFill/>
          </a:ln>
          <a:effectLst>
            <a:innerShdw blurRad="63500" dist="50800" dir="13500000">
              <a:prstClr val="black">
                <a:alpha val="50000"/>
              </a:prstClr>
            </a:innerShdw>
          </a:effectLst>
        </p:spPr>
        <p:txBody>
          <a:bodyPr wrap="square" rtlCol="0">
            <a:spAutoFit/>
          </a:bodyPr>
          <a:lstStyle/>
          <a:p>
            <a:pPr>
              <a:buNone/>
            </a:pPr>
            <a:r>
              <a:rPr lang="en-US" sz="2400" dirty="0">
                <a:solidFill>
                  <a:srgbClr val="FF0000"/>
                </a:solidFill>
                <a:latin typeface="Times New Roman" panose="02020603050405020304" pitchFamily="18" charset="0"/>
                <a:cs typeface="Times New Roman" panose="02020603050405020304" pitchFamily="18" charset="0"/>
              </a:rPr>
              <a:t>Controlled movement of the research procedure.</a:t>
            </a:r>
            <a:endParaRPr lang="en-IN"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94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heel(1)">
                                      <p:cBhvr>
                                        <p:cTn id="12" dur="1300"/>
                                        <p:tgtEl>
                                          <p:spTgt spid="20"/>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p:cTn id="15" dur="500" fill="hold"/>
                                        <p:tgtEl>
                                          <p:spTgt spid="50"/>
                                        </p:tgtEl>
                                        <p:attrNameLst>
                                          <p:attrName>ppt_w</p:attrName>
                                        </p:attrNameLst>
                                      </p:cBhvr>
                                      <p:tavLst>
                                        <p:tav tm="0">
                                          <p:val>
                                            <p:fltVal val="0"/>
                                          </p:val>
                                        </p:tav>
                                        <p:tav tm="100000">
                                          <p:val>
                                            <p:strVal val="#ppt_w"/>
                                          </p:val>
                                        </p:tav>
                                      </p:tavLst>
                                    </p:anim>
                                    <p:anim calcmode="lin" valueType="num">
                                      <p:cBhvr>
                                        <p:cTn id="16" dur="500" fill="hold"/>
                                        <p:tgtEl>
                                          <p:spTgt spid="50"/>
                                        </p:tgtEl>
                                        <p:attrNameLst>
                                          <p:attrName>ppt_h</p:attrName>
                                        </p:attrNameLst>
                                      </p:cBhvr>
                                      <p:tavLst>
                                        <p:tav tm="0">
                                          <p:val>
                                            <p:fltVal val="0"/>
                                          </p:val>
                                        </p:tav>
                                        <p:tav tm="100000">
                                          <p:val>
                                            <p:strVal val="#ppt_h"/>
                                          </p:val>
                                        </p:tav>
                                      </p:tavLst>
                                    </p:anim>
                                    <p:animEffect transition="in" filter="fade">
                                      <p:cBhvr>
                                        <p:cTn id="17" dur="500"/>
                                        <p:tgtEl>
                                          <p:spTgt spid="50"/>
                                        </p:tgtEl>
                                      </p:cBhvr>
                                    </p:animEffect>
                                  </p:childTnLst>
                                </p:cTn>
                              </p:par>
                              <p:par>
                                <p:cTn id="18" presetID="10" presetClass="entr" presetSubtype="0" fill="hold" grpId="0" nodeType="withEffect">
                                  <p:stCondLst>
                                    <p:cond delay="100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500"/>
                                        <p:tgtEl>
                                          <p:spTgt spid="41"/>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heel(1)">
                                      <p:cBhvr>
                                        <p:cTn id="25" dur="1300"/>
                                        <p:tgtEl>
                                          <p:spTgt spid="28"/>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51"/>
                                        </p:tgtEl>
                                        <p:attrNameLst>
                                          <p:attrName>style.visibility</p:attrName>
                                        </p:attrNameLst>
                                      </p:cBhvr>
                                      <p:to>
                                        <p:strVal val="visible"/>
                                      </p:to>
                                    </p:set>
                                    <p:anim calcmode="lin" valueType="num">
                                      <p:cBhvr>
                                        <p:cTn id="28" dur="500" fill="hold"/>
                                        <p:tgtEl>
                                          <p:spTgt spid="51"/>
                                        </p:tgtEl>
                                        <p:attrNameLst>
                                          <p:attrName>ppt_w</p:attrName>
                                        </p:attrNameLst>
                                      </p:cBhvr>
                                      <p:tavLst>
                                        <p:tav tm="0">
                                          <p:val>
                                            <p:fltVal val="0"/>
                                          </p:val>
                                        </p:tav>
                                        <p:tav tm="100000">
                                          <p:val>
                                            <p:strVal val="#ppt_w"/>
                                          </p:val>
                                        </p:tav>
                                      </p:tavLst>
                                    </p:anim>
                                    <p:anim calcmode="lin" valueType="num">
                                      <p:cBhvr>
                                        <p:cTn id="29" dur="500" fill="hold"/>
                                        <p:tgtEl>
                                          <p:spTgt spid="51"/>
                                        </p:tgtEl>
                                        <p:attrNameLst>
                                          <p:attrName>ppt_h</p:attrName>
                                        </p:attrNameLst>
                                      </p:cBhvr>
                                      <p:tavLst>
                                        <p:tav tm="0">
                                          <p:val>
                                            <p:fltVal val="0"/>
                                          </p:val>
                                        </p:tav>
                                        <p:tav tm="100000">
                                          <p:val>
                                            <p:strVal val="#ppt_h"/>
                                          </p:val>
                                        </p:tav>
                                      </p:tavLst>
                                    </p:anim>
                                    <p:animEffect transition="in" filter="fade">
                                      <p:cBhvr>
                                        <p:cTn id="30" dur="500"/>
                                        <p:tgtEl>
                                          <p:spTgt spid="51"/>
                                        </p:tgtEl>
                                      </p:cBhvr>
                                    </p:animEffect>
                                  </p:childTnLst>
                                </p:cTn>
                              </p:par>
                              <p:par>
                                <p:cTn id="31" presetID="10" presetClass="entr" presetSubtype="0" fill="hold" grpId="0" nodeType="withEffect">
                                  <p:stCondLst>
                                    <p:cond delay="1000"/>
                                  </p:stCondLst>
                                  <p:childTnLst>
                                    <p:set>
                                      <p:cBhvr>
                                        <p:cTn id="32" dur="1" fill="hold">
                                          <p:stCondLst>
                                            <p:cond delay="0"/>
                                          </p:stCondLst>
                                        </p:cTn>
                                        <p:tgtEl>
                                          <p:spTgt spid="40"/>
                                        </p:tgtEl>
                                        <p:attrNameLst>
                                          <p:attrName>style.visibility</p:attrName>
                                        </p:attrNameLst>
                                      </p:cBhvr>
                                      <p:to>
                                        <p:strVal val="visible"/>
                                      </p:to>
                                    </p:set>
                                    <p:animEffect transition="in" filter="fade">
                                      <p:cBhvr>
                                        <p:cTn id="33" dur="500"/>
                                        <p:tgtEl>
                                          <p:spTgt spid="40"/>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heel(1)">
                                      <p:cBhvr>
                                        <p:cTn id="38" dur="1300"/>
                                        <p:tgtEl>
                                          <p:spTgt spid="31"/>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par>
                                <p:cTn id="44" presetID="10" presetClass="entr" presetSubtype="0" fill="hold" grpId="0" nodeType="withEffect">
                                  <p:stCondLst>
                                    <p:cond delay="1000"/>
                                  </p:stCondLst>
                                  <p:childTnLst>
                                    <p:set>
                                      <p:cBhvr>
                                        <p:cTn id="45" dur="1" fill="hold">
                                          <p:stCondLst>
                                            <p:cond delay="0"/>
                                          </p:stCondLst>
                                        </p:cTn>
                                        <p:tgtEl>
                                          <p:spTgt spid="54"/>
                                        </p:tgtEl>
                                        <p:attrNameLst>
                                          <p:attrName>style.visibility</p:attrName>
                                        </p:attrNameLst>
                                      </p:cBhvr>
                                      <p:to>
                                        <p:strVal val="visible"/>
                                      </p:to>
                                    </p:set>
                                    <p:animEffect transition="in" filter="fade">
                                      <p:cBhvr>
                                        <p:cTn id="46" dur="500"/>
                                        <p:tgtEl>
                                          <p:spTgt spid="54"/>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heel(1)">
                                      <p:cBhvr>
                                        <p:cTn id="51" dur="1300"/>
                                        <p:tgtEl>
                                          <p:spTgt spid="35"/>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53"/>
                                        </p:tgtEl>
                                        <p:attrNameLst>
                                          <p:attrName>style.visibility</p:attrName>
                                        </p:attrNameLst>
                                      </p:cBhvr>
                                      <p:to>
                                        <p:strVal val="visible"/>
                                      </p:to>
                                    </p:set>
                                    <p:anim calcmode="lin" valueType="num">
                                      <p:cBhvr>
                                        <p:cTn id="54" dur="500" fill="hold"/>
                                        <p:tgtEl>
                                          <p:spTgt spid="53"/>
                                        </p:tgtEl>
                                        <p:attrNameLst>
                                          <p:attrName>ppt_w</p:attrName>
                                        </p:attrNameLst>
                                      </p:cBhvr>
                                      <p:tavLst>
                                        <p:tav tm="0">
                                          <p:val>
                                            <p:fltVal val="0"/>
                                          </p:val>
                                        </p:tav>
                                        <p:tav tm="100000">
                                          <p:val>
                                            <p:strVal val="#ppt_w"/>
                                          </p:val>
                                        </p:tav>
                                      </p:tavLst>
                                    </p:anim>
                                    <p:anim calcmode="lin" valueType="num">
                                      <p:cBhvr>
                                        <p:cTn id="55" dur="500" fill="hold"/>
                                        <p:tgtEl>
                                          <p:spTgt spid="53"/>
                                        </p:tgtEl>
                                        <p:attrNameLst>
                                          <p:attrName>ppt_h</p:attrName>
                                        </p:attrNameLst>
                                      </p:cBhvr>
                                      <p:tavLst>
                                        <p:tav tm="0">
                                          <p:val>
                                            <p:fltVal val="0"/>
                                          </p:val>
                                        </p:tav>
                                        <p:tav tm="100000">
                                          <p:val>
                                            <p:strVal val="#ppt_h"/>
                                          </p:val>
                                        </p:tav>
                                      </p:tavLst>
                                    </p:anim>
                                    <p:animEffect transition="in" filter="fade">
                                      <p:cBhvr>
                                        <p:cTn id="56" dur="500"/>
                                        <p:tgtEl>
                                          <p:spTgt spid="53"/>
                                        </p:tgtEl>
                                      </p:cBhvr>
                                    </p:animEffect>
                                  </p:childTnLst>
                                </p:cTn>
                              </p:par>
                              <p:par>
                                <p:cTn id="57" presetID="10" presetClass="entr" presetSubtype="0" fill="hold" grpId="0" nodeType="withEffect">
                                  <p:stCondLst>
                                    <p:cond delay="1000"/>
                                  </p:stCondLst>
                                  <p:childTnLst>
                                    <p:set>
                                      <p:cBhvr>
                                        <p:cTn id="58" dur="1" fill="hold">
                                          <p:stCondLst>
                                            <p:cond delay="0"/>
                                          </p:stCondLst>
                                        </p:cTn>
                                        <p:tgtEl>
                                          <p:spTgt spid="56"/>
                                        </p:tgtEl>
                                        <p:attrNameLst>
                                          <p:attrName>style.visibility</p:attrName>
                                        </p:attrNameLst>
                                      </p:cBhvr>
                                      <p:to>
                                        <p:strVal val="visible"/>
                                      </p:to>
                                    </p:set>
                                    <p:animEffect transition="in" filter="fade">
                                      <p:cBhvr>
                                        <p:cTn id="5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5" grpId="0"/>
      <p:bldP spid="50" grpId="0" animBg="1"/>
      <p:bldP spid="51" grpId="0" animBg="1"/>
      <p:bldP spid="52" grpId="0" animBg="1"/>
      <p:bldP spid="53" grpId="0" animBg="1"/>
      <p:bldP spid="40" grpId="0"/>
      <p:bldP spid="54" grpId="0"/>
      <p:bldP spid="5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xmlns="" id="{5CC7A86D-1CA2-4270-8D83-6C7199291351}"/>
              </a:ext>
            </a:extLst>
          </p:cNvPr>
          <p:cNvSpPr/>
          <p:nvPr/>
        </p:nvSpPr>
        <p:spPr>
          <a:xfrm>
            <a:off x="5715379" y="1123333"/>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51" name="Rectangle: Rounded Corners 50">
            <a:extLst>
              <a:ext uri="{FF2B5EF4-FFF2-40B4-BE49-F238E27FC236}">
                <a16:creationId xmlns:a16="http://schemas.microsoft.com/office/drawing/2014/main" xmlns="" id="{EA5A80E8-1562-4886-ACB8-50AA273F78C0}"/>
              </a:ext>
            </a:extLst>
          </p:cNvPr>
          <p:cNvSpPr/>
          <p:nvPr/>
        </p:nvSpPr>
        <p:spPr>
          <a:xfrm>
            <a:off x="5998763" y="1123333"/>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52" name="Rectangle: Rounded Corners 51">
            <a:extLst>
              <a:ext uri="{FF2B5EF4-FFF2-40B4-BE49-F238E27FC236}">
                <a16:creationId xmlns:a16="http://schemas.microsoft.com/office/drawing/2014/main" xmlns="" id="{D2DE6010-626B-48A5-BDE6-2F7050DAD015}"/>
              </a:ext>
            </a:extLst>
          </p:cNvPr>
          <p:cNvSpPr/>
          <p:nvPr/>
        </p:nvSpPr>
        <p:spPr>
          <a:xfrm>
            <a:off x="6282145" y="1123333"/>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53" name="Rectangle: Rounded Corners 52">
            <a:extLst>
              <a:ext uri="{FF2B5EF4-FFF2-40B4-BE49-F238E27FC236}">
                <a16:creationId xmlns:a16="http://schemas.microsoft.com/office/drawing/2014/main" xmlns="" id="{1F8B56AD-178D-4D25-81D9-F37CCE9847F9}"/>
              </a:ext>
            </a:extLst>
          </p:cNvPr>
          <p:cNvSpPr/>
          <p:nvPr/>
        </p:nvSpPr>
        <p:spPr>
          <a:xfrm>
            <a:off x="6565529" y="1123333"/>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40" name="AutoShape 3">
            <a:extLst>
              <a:ext uri="{FF2B5EF4-FFF2-40B4-BE49-F238E27FC236}">
                <a16:creationId xmlns:a16="http://schemas.microsoft.com/office/drawing/2014/main" xmlns="" id="{33CDD329-1F2D-439F-B963-E77E62D9E8C8}"/>
              </a:ext>
            </a:extLst>
          </p:cNvPr>
          <p:cNvSpPr>
            <a:spLocks noChangeAspect="1" noChangeArrowheads="1" noTextEdit="1"/>
          </p:cNvSpPr>
          <p:nvPr/>
        </p:nvSpPr>
        <p:spPr bwMode="auto">
          <a:xfrm>
            <a:off x="4137148" y="1303811"/>
            <a:ext cx="3918918" cy="366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46" name="Freeform 5">
            <a:extLst>
              <a:ext uri="{FF2B5EF4-FFF2-40B4-BE49-F238E27FC236}">
                <a16:creationId xmlns:a16="http://schemas.microsoft.com/office/drawing/2014/main" xmlns="" id="{EBB6E9DA-A8C4-429B-9EAC-40565B62F565}"/>
              </a:ext>
            </a:extLst>
          </p:cNvPr>
          <p:cNvSpPr>
            <a:spLocks/>
          </p:cNvSpPr>
          <p:nvPr/>
        </p:nvSpPr>
        <p:spPr bwMode="auto">
          <a:xfrm>
            <a:off x="4135936" y="1497936"/>
            <a:ext cx="2046816" cy="1693749"/>
          </a:xfrm>
          <a:custGeom>
            <a:avLst/>
            <a:gdLst>
              <a:gd name="T0" fmla="*/ 1611 w 1777"/>
              <a:gd name="T1" fmla="*/ 0 h 1801"/>
              <a:gd name="T2" fmla="*/ 1777 w 1777"/>
              <a:gd name="T3" fmla="*/ 0 h 1801"/>
              <a:gd name="T4" fmla="*/ 1777 w 1777"/>
              <a:gd name="T5" fmla="*/ 622 h 1801"/>
              <a:gd name="T6" fmla="*/ 300 w 1777"/>
              <a:gd name="T7" fmla="*/ 1451 h 1801"/>
              <a:gd name="T8" fmla="*/ 208 w 1777"/>
              <a:gd name="T9" fmla="*/ 1641 h 1801"/>
              <a:gd name="T10" fmla="*/ 0 w 1777"/>
              <a:gd name="T11" fmla="*/ 1182 h 1801"/>
              <a:gd name="T12" fmla="*/ 462 w 1777"/>
              <a:gd name="T13" fmla="*/ 1129 h 1801"/>
              <a:gd name="T14" fmla="*/ 379 w 1777"/>
              <a:gd name="T15" fmla="*/ 1299 h 1801"/>
              <a:gd name="T16" fmla="*/ 1613 w 1777"/>
              <a:gd name="T17" fmla="*/ 625 h 1801"/>
              <a:gd name="T18" fmla="*/ 1611 w 1777"/>
              <a:gd name="T19" fmla="*/ 0 h 1801"/>
              <a:gd name="connsiteX0" fmla="*/ 9066 w 10000"/>
              <a:gd name="connsiteY0" fmla="*/ 0 h 9112"/>
              <a:gd name="connsiteX1" fmla="*/ 10000 w 10000"/>
              <a:gd name="connsiteY1" fmla="*/ 0 h 9112"/>
              <a:gd name="connsiteX2" fmla="*/ 9993 w 10000"/>
              <a:gd name="connsiteY2" fmla="*/ 941 h 9112"/>
              <a:gd name="connsiteX3" fmla="*/ 10000 w 10000"/>
              <a:gd name="connsiteY3" fmla="*/ 3454 h 9112"/>
              <a:gd name="connsiteX4" fmla="*/ 1688 w 10000"/>
              <a:gd name="connsiteY4" fmla="*/ 8057 h 9112"/>
              <a:gd name="connsiteX5" fmla="*/ 1171 w 10000"/>
              <a:gd name="connsiteY5" fmla="*/ 9112 h 9112"/>
              <a:gd name="connsiteX6" fmla="*/ 0 w 10000"/>
              <a:gd name="connsiteY6" fmla="*/ 6563 h 9112"/>
              <a:gd name="connsiteX7" fmla="*/ 2600 w 10000"/>
              <a:gd name="connsiteY7" fmla="*/ 6269 h 9112"/>
              <a:gd name="connsiteX8" fmla="*/ 2133 w 10000"/>
              <a:gd name="connsiteY8" fmla="*/ 7213 h 9112"/>
              <a:gd name="connsiteX9" fmla="*/ 9077 w 10000"/>
              <a:gd name="connsiteY9" fmla="*/ 3470 h 9112"/>
              <a:gd name="connsiteX10" fmla="*/ 9066 w 10000"/>
              <a:gd name="connsiteY10" fmla="*/ 0 h 9112"/>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66 w 10000"/>
              <a:gd name="connsiteY9" fmla="*/ 0 h 10000"/>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82 w 10000"/>
              <a:gd name="connsiteY9" fmla="*/ 1018 h 10000"/>
              <a:gd name="connsiteX10" fmla="*/ 9066 w 10000"/>
              <a:gd name="connsiteY10" fmla="*/ 0 h 10000"/>
              <a:gd name="connsiteX0" fmla="*/ 9066 w 10000"/>
              <a:gd name="connsiteY0" fmla="*/ 0 h 10000"/>
              <a:gd name="connsiteX1" fmla="*/ 9993 w 10000"/>
              <a:gd name="connsiteY1" fmla="*/ 1033 h 10000"/>
              <a:gd name="connsiteX2" fmla="*/ 10000 w 10000"/>
              <a:gd name="connsiteY2" fmla="*/ 3791 h 10000"/>
              <a:gd name="connsiteX3" fmla="*/ 1688 w 10000"/>
              <a:gd name="connsiteY3" fmla="*/ 8842 h 10000"/>
              <a:gd name="connsiteX4" fmla="*/ 1171 w 10000"/>
              <a:gd name="connsiteY4" fmla="*/ 10000 h 10000"/>
              <a:gd name="connsiteX5" fmla="*/ 0 w 10000"/>
              <a:gd name="connsiteY5" fmla="*/ 7203 h 10000"/>
              <a:gd name="connsiteX6" fmla="*/ 2600 w 10000"/>
              <a:gd name="connsiteY6" fmla="*/ 6880 h 10000"/>
              <a:gd name="connsiteX7" fmla="*/ 2133 w 10000"/>
              <a:gd name="connsiteY7" fmla="*/ 7916 h 10000"/>
              <a:gd name="connsiteX8" fmla="*/ 9077 w 10000"/>
              <a:gd name="connsiteY8" fmla="*/ 3808 h 10000"/>
              <a:gd name="connsiteX9" fmla="*/ 9082 w 10000"/>
              <a:gd name="connsiteY9" fmla="*/ 1018 h 10000"/>
              <a:gd name="connsiteX10" fmla="*/ 9066 w 10000"/>
              <a:gd name="connsiteY10" fmla="*/ 0 h 10000"/>
              <a:gd name="connsiteX0" fmla="*/ 9082 w 10000"/>
              <a:gd name="connsiteY0" fmla="*/ 340 h 9322"/>
              <a:gd name="connsiteX1" fmla="*/ 9993 w 10000"/>
              <a:gd name="connsiteY1" fmla="*/ 355 h 9322"/>
              <a:gd name="connsiteX2" fmla="*/ 10000 w 10000"/>
              <a:gd name="connsiteY2" fmla="*/ 3113 h 9322"/>
              <a:gd name="connsiteX3" fmla="*/ 1688 w 10000"/>
              <a:gd name="connsiteY3" fmla="*/ 8164 h 9322"/>
              <a:gd name="connsiteX4" fmla="*/ 1171 w 10000"/>
              <a:gd name="connsiteY4" fmla="*/ 9322 h 9322"/>
              <a:gd name="connsiteX5" fmla="*/ 0 w 10000"/>
              <a:gd name="connsiteY5" fmla="*/ 6525 h 9322"/>
              <a:gd name="connsiteX6" fmla="*/ 2600 w 10000"/>
              <a:gd name="connsiteY6" fmla="*/ 6202 h 9322"/>
              <a:gd name="connsiteX7" fmla="*/ 2133 w 10000"/>
              <a:gd name="connsiteY7" fmla="*/ 7238 h 9322"/>
              <a:gd name="connsiteX8" fmla="*/ 9077 w 10000"/>
              <a:gd name="connsiteY8" fmla="*/ 3130 h 9322"/>
              <a:gd name="connsiteX9" fmla="*/ 9082 w 10000"/>
              <a:gd name="connsiteY9" fmla="*/ 340 h 9322"/>
              <a:gd name="connsiteX0" fmla="*/ 9082 w 10000"/>
              <a:gd name="connsiteY0" fmla="*/ 212 h 9847"/>
              <a:gd name="connsiteX1" fmla="*/ 9993 w 10000"/>
              <a:gd name="connsiteY1" fmla="*/ 228 h 9847"/>
              <a:gd name="connsiteX2" fmla="*/ 10000 w 10000"/>
              <a:gd name="connsiteY2" fmla="*/ 3186 h 9847"/>
              <a:gd name="connsiteX3" fmla="*/ 1688 w 10000"/>
              <a:gd name="connsiteY3" fmla="*/ 8605 h 9847"/>
              <a:gd name="connsiteX4" fmla="*/ 1171 w 10000"/>
              <a:gd name="connsiteY4" fmla="*/ 9847 h 9847"/>
              <a:gd name="connsiteX5" fmla="*/ 0 w 10000"/>
              <a:gd name="connsiteY5" fmla="*/ 6847 h 9847"/>
              <a:gd name="connsiteX6" fmla="*/ 2600 w 10000"/>
              <a:gd name="connsiteY6" fmla="*/ 6500 h 9847"/>
              <a:gd name="connsiteX7" fmla="*/ 2133 w 10000"/>
              <a:gd name="connsiteY7" fmla="*/ 7611 h 9847"/>
              <a:gd name="connsiteX8" fmla="*/ 9077 w 10000"/>
              <a:gd name="connsiteY8" fmla="*/ 3205 h 9847"/>
              <a:gd name="connsiteX9" fmla="*/ 9082 w 10000"/>
              <a:gd name="connsiteY9" fmla="*/ 212 h 9847"/>
              <a:gd name="connsiteX0" fmla="*/ 9082 w 10000"/>
              <a:gd name="connsiteY0" fmla="*/ 215 h 10000"/>
              <a:gd name="connsiteX1" fmla="*/ 9993 w 10000"/>
              <a:gd name="connsiteY1" fmla="*/ 232 h 10000"/>
              <a:gd name="connsiteX2" fmla="*/ 10000 w 10000"/>
              <a:gd name="connsiteY2" fmla="*/ 3236 h 10000"/>
              <a:gd name="connsiteX3" fmla="*/ 1688 w 10000"/>
              <a:gd name="connsiteY3" fmla="*/ 8739 h 10000"/>
              <a:gd name="connsiteX4" fmla="*/ 1171 w 10000"/>
              <a:gd name="connsiteY4" fmla="*/ 10000 h 10000"/>
              <a:gd name="connsiteX5" fmla="*/ 0 w 10000"/>
              <a:gd name="connsiteY5" fmla="*/ 6953 h 10000"/>
              <a:gd name="connsiteX6" fmla="*/ 2600 w 10000"/>
              <a:gd name="connsiteY6" fmla="*/ 6601 h 10000"/>
              <a:gd name="connsiteX7" fmla="*/ 2133 w 10000"/>
              <a:gd name="connsiteY7" fmla="*/ 7729 h 10000"/>
              <a:gd name="connsiteX8" fmla="*/ 9077 w 10000"/>
              <a:gd name="connsiteY8" fmla="*/ 3255 h 10000"/>
              <a:gd name="connsiteX9" fmla="*/ 9082 w 10000"/>
              <a:gd name="connsiteY9" fmla="*/ 215 h 10000"/>
              <a:gd name="connsiteX0" fmla="*/ 9082 w 10000"/>
              <a:gd name="connsiteY0" fmla="*/ 215 h 10000"/>
              <a:gd name="connsiteX1" fmla="*/ 9993 w 10000"/>
              <a:gd name="connsiteY1" fmla="*/ 232 h 10000"/>
              <a:gd name="connsiteX2" fmla="*/ 10000 w 10000"/>
              <a:gd name="connsiteY2" fmla="*/ 3236 h 10000"/>
              <a:gd name="connsiteX3" fmla="*/ 1688 w 10000"/>
              <a:gd name="connsiteY3" fmla="*/ 8739 h 10000"/>
              <a:gd name="connsiteX4" fmla="*/ 1171 w 10000"/>
              <a:gd name="connsiteY4" fmla="*/ 10000 h 10000"/>
              <a:gd name="connsiteX5" fmla="*/ 0 w 10000"/>
              <a:gd name="connsiteY5" fmla="*/ 6953 h 10000"/>
              <a:gd name="connsiteX6" fmla="*/ 2600 w 10000"/>
              <a:gd name="connsiteY6" fmla="*/ 6601 h 10000"/>
              <a:gd name="connsiteX7" fmla="*/ 2133 w 10000"/>
              <a:gd name="connsiteY7" fmla="*/ 7729 h 10000"/>
              <a:gd name="connsiteX8" fmla="*/ 9077 w 10000"/>
              <a:gd name="connsiteY8" fmla="*/ 3255 h 10000"/>
              <a:gd name="connsiteX9" fmla="*/ 9082 w 10000"/>
              <a:gd name="connsiteY9" fmla="*/ 215 h 10000"/>
              <a:gd name="connsiteX0" fmla="*/ 9082 w 10000"/>
              <a:gd name="connsiteY0" fmla="*/ 4 h 9789"/>
              <a:gd name="connsiteX1" fmla="*/ 9993 w 10000"/>
              <a:gd name="connsiteY1" fmla="*/ 21 h 9789"/>
              <a:gd name="connsiteX2" fmla="*/ 10000 w 10000"/>
              <a:gd name="connsiteY2" fmla="*/ 3025 h 9789"/>
              <a:gd name="connsiteX3" fmla="*/ 1688 w 10000"/>
              <a:gd name="connsiteY3" fmla="*/ 8528 h 9789"/>
              <a:gd name="connsiteX4" fmla="*/ 1171 w 10000"/>
              <a:gd name="connsiteY4" fmla="*/ 9789 h 9789"/>
              <a:gd name="connsiteX5" fmla="*/ 0 w 10000"/>
              <a:gd name="connsiteY5" fmla="*/ 6742 h 9789"/>
              <a:gd name="connsiteX6" fmla="*/ 2600 w 10000"/>
              <a:gd name="connsiteY6" fmla="*/ 6390 h 9789"/>
              <a:gd name="connsiteX7" fmla="*/ 2133 w 10000"/>
              <a:gd name="connsiteY7" fmla="*/ 7518 h 9789"/>
              <a:gd name="connsiteX8" fmla="*/ 9077 w 10000"/>
              <a:gd name="connsiteY8" fmla="*/ 3044 h 9789"/>
              <a:gd name="connsiteX9" fmla="*/ 9082 w 10000"/>
              <a:gd name="connsiteY9" fmla="*/ 4 h 9789"/>
              <a:gd name="connsiteX0" fmla="*/ 9082 w 10000"/>
              <a:gd name="connsiteY0" fmla="*/ 4 h 10000"/>
              <a:gd name="connsiteX1" fmla="*/ 9993 w 10000"/>
              <a:gd name="connsiteY1" fmla="*/ 21 h 10000"/>
              <a:gd name="connsiteX2" fmla="*/ 10000 w 10000"/>
              <a:gd name="connsiteY2" fmla="*/ 3090 h 10000"/>
              <a:gd name="connsiteX3" fmla="*/ 1688 w 10000"/>
              <a:gd name="connsiteY3" fmla="*/ 8712 h 10000"/>
              <a:gd name="connsiteX4" fmla="*/ 1171 w 10000"/>
              <a:gd name="connsiteY4" fmla="*/ 10000 h 10000"/>
              <a:gd name="connsiteX5" fmla="*/ 0 w 10000"/>
              <a:gd name="connsiteY5" fmla="*/ 6887 h 10000"/>
              <a:gd name="connsiteX6" fmla="*/ 2600 w 10000"/>
              <a:gd name="connsiteY6" fmla="*/ 6528 h 10000"/>
              <a:gd name="connsiteX7" fmla="*/ 2133 w 10000"/>
              <a:gd name="connsiteY7" fmla="*/ 7680 h 10000"/>
              <a:gd name="connsiteX8" fmla="*/ 9077 w 10000"/>
              <a:gd name="connsiteY8" fmla="*/ 3110 h 10000"/>
              <a:gd name="connsiteX9" fmla="*/ 9082 w 10000"/>
              <a:gd name="connsiteY9" fmla="*/ 4 h 10000"/>
              <a:gd name="connsiteX0" fmla="*/ 9082 w 10000"/>
              <a:gd name="connsiteY0" fmla="*/ 12 h 9981"/>
              <a:gd name="connsiteX1" fmla="*/ 9993 w 10000"/>
              <a:gd name="connsiteY1" fmla="*/ 2 h 9981"/>
              <a:gd name="connsiteX2" fmla="*/ 10000 w 10000"/>
              <a:gd name="connsiteY2" fmla="*/ 3071 h 9981"/>
              <a:gd name="connsiteX3" fmla="*/ 1688 w 10000"/>
              <a:gd name="connsiteY3" fmla="*/ 8693 h 9981"/>
              <a:gd name="connsiteX4" fmla="*/ 1171 w 10000"/>
              <a:gd name="connsiteY4" fmla="*/ 9981 h 9981"/>
              <a:gd name="connsiteX5" fmla="*/ 0 w 10000"/>
              <a:gd name="connsiteY5" fmla="*/ 6868 h 9981"/>
              <a:gd name="connsiteX6" fmla="*/ 2600 w 10000"/>
              <a:gd name="connsiteY6" fmla="*/ 6509 h 9981"/>
              <a:gd name="connsiteX7" fmla="*/ 2133 w 10000"/>
              <a:gd name="connsiteY7" fmla="*/ 7661 h 9981"/>
              <a:gd name="connsiteX8" fmla="*/ 9077 w 10000"/>
              <a:gd name="connsiteY8" fmla="*/ 3091 h 9981"/>
              <a:gd name="connsiteX9" fmla="*/ 9082 w 10000"/>
              <a:gd name="connsiteY9" fmla="*/ 12 h 9981"/>
              <a:gd name="connsiteX0" fmla="*/ 9082 w 10000"/>
              <a:gd name="connsiteY0" fmla="*/ 10 h 9998"/>
              <a:gd name="connsiteX1" fmla="*/ 9993 w 10000"/>
              <a:gd name="connsiteY1" fmla="*/ 0 h 9998"/>
              <a:gd name="connsiteX2" fmla="*/ 10000 w 10000"/>
              <a:gd name="connsiteY2" fmla="*/ 3075 h 9998"/>
              <a:gd name="connsiteX3" fmla="*/ 1688 w 10000"/>
              <a:gd name="connsiteY3" fmla="*/ 8708 h 9998"/>
              <a:gd name="connsiteX4" fmla="*/ 1171 w 10000"/>
              <a:gd name="connsiteY4" fmla="*/ 9998 h 9998"/>
              <a:gd name="connsiteX5" fmla="*/ 0 w 10000"/>
              <a:gd name="connsiteY5" fmla="*/ 6879 h 9998"/>
              <a:gd name="connsiteX6" fmla="*/ 2600 w 10000"/>
              <a:gd name="connsiteY6" fmla="*/ 6519 h 9998"/>
              <a:gd name="connsiteX7" fmla="*/ 2133 w 10000"/>
              <a:gd name="connsiteY7" fmla="*/ 7674 h 9998"/>
              <a:gd name="connsiteX8" fmla="*/ 9077 w 10000"/>
              <a:gd name="connsiteY8" fmla="*/ 3095 h 9998"/>
              <a:gd name="connsiteX9" fmla="*/ 9082 w 10000"/>
              <a:gd name="connsiteY9" fmla="*/ 10 h 9998"/>
              <a:gd name="connsiteX0" fmla="*/ 9082 w 10000"/>
              <a:gd name="connsiteY0" fmla="*/ 10 h 10000"/>
              <a:gd name="connsiteX1" fmla="*/ 9993 w 10000"/>
              <a:gd name="connsiteY1" fmla="*/ 0 h 10000"/>
              <a:gd name="connsiteX2" fmla="*/ 10000 w 10000"/>
              <a:gd name="connsiteY2" fmla="*/ 3076 h 10000"/>
              <a:gd name="connsiteX3" fmla="*/ 1688 w 10000"/>
              <a:gd name="connsiteY3" fmla="*/ 8710 h 10000"/>
              <a:gd name="connsiteX4" fmla="*/ 1171 w 10000"/>
              <a:gd name="connsiteY4" fmla="*/ 10000 h 10000"/>
              <a:gd name="connsiteX5" fmla="*/ 0 w 10000"/>
              <a:gd name="connsiteY5" fmla="*/ 6880 h 10000"/>
              <a:gd name="connsiteX6" fmla="*/ 2600 w 10000"/>
              <a:gd name="connsiteY6" fmla="*/ 6520 h 10000"/>
              <a:gd name="connsiteX7" fmla="*/ 2133 w 10000"/>
              <a:gd name="connsiteY7" fmla="*/ 7676 h 10000"/>
              <a:gd name="connsiteX8" fmla="*/ 9077 w 10000"/>
              <a:gd name="connsiteY8" fmla="*/ 3096 h 10000"/>
              <a:gd name="connsiteX9" fmla="*/ 9082 w 10000"/>
              <a:gd name="connsiteY9" fmla="*/ 1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9082" y="10"/>
                </a:moveTo>
                <a:lnTo>
                  <a:pt x="9993" y="0"/>
                </a:lnTo>
                <a:cubicBezTo>
                  <a:pt x="9995" y="1025"/>
                  <a:pt x="9998" y="2049"/>
                  <a:pt x="10000" y="3076"/>
                </a:cubicBezTo>
                <a:cubicBezTo>
                  <a:pt x="10000" y="6112"/>
                  <a:pt x="7299" y="11087"/>
                  <a:pt x="1688" y="8710"/>
                </a:cubicBezTo>
                <a:cubicBezTo>
                  <a:pt x="1384" y="9511"/>
                  <a:pt x="1491" y="9178"/>
                  <a:pt x="1171" y="10000"/>
                </a:cubicBezTo>
                <a:cubicBezTo>
                  <a:pt x="929" y="9252"/>
                  <a:pt x="0" y="6880"/>
                  <a:pt x="0" y="6880"/>
                </a:cubicBezTo>
                <a:lnTo>
                  <a:pt x="2600" y="6520"/>
                </a:lnTo>
                <a:cubicBezTo>
                  <a:pt x="2600" y="6520"/>
                  <a:pt x="2330" y="7227"/>
                  <a:pt x="2133" y="7676"/>
                </a:cubicBezTo>
                <a:cubicBezTo>
                  <a:pt x="5802" y="9816"/>
                  <a:pt x="9077" y="6378"/>
                  <a:pt x="9077" y="3096"/>
                </a:cubicBezTo>
                <a:cubicBezTo>
                  <a:pt x="9089" y="1728"/>
                  <a:pt x="9082" y="655"/>
                  <a:pt x="9082" y="1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dirty="0"/>
          </a:p>
        </p:txBody>
      </p:sp>
      <p:sp>
        <p:nvSpPr>
          <p:cNvPr id="54" name="Freeform 6">
            <a:extLst>
              <a:ext uri="{FF2B5EF4-FFF2-40B4-BE49-F238E27FC236}">
                <a16:creationId xmlns:a16="http://schemas.microsoft.com/office/drawing/2014/main" xmlns="" id="{28F4222E-EFBD-4C03-9C5C-47151372A907}"/>
              </a:ext>
            </a:extLst>
          </p:cNvPr>
          <p:cNvSpPr>
            <a:spLocks/>
          </p:cNvSpPr>
          <p:nvPr/>
        </p:nvSpPr>
        <p:spPr bwMode="auto">
          <a:xfrm>
            <a:off x="4539960" y="2525590"/>
            <a:ext cx="1531169" cy="1686469"/>
          </a:xfrm>
          <a:custGeom>
            <a:avLst/>
            <a:gdLst>
              <a:gd name="T0" fmla="*/ 1329 w 1329"/>
              <a:gd name="T1" fmla="*/ 0 h 1466"/>
              <a:gd name="T2" fmla="*/ 368 w 1329"/>
              <a:gd name="T3" fmla="*/ 1299 h 1466"/>
              <a:gd name="T4" fmla="*/ 505 w 1329"/>
              <a:gd name="T5" fmla="*/ 1460 h 1466"/>
              <a:gd name="T6" fmla="*/ 0 w 1329"/>
              <a:gd name="T7" fmla="*/ 1466 h 1466"/>
              <a:gd name="T8" fmla="*/ 137 w 1329"/>
              <a:gd name="T9" fmla="*/ 1022 h 1466"/>
              <a:gd name="T10" fmla="*/ 259 w 1329"/>
              <a:gd name="T11" fmla="*/ 1165 h 1466"/>
              <a:gd name="T12" fmla="*/ 1028 w 1329"/>
              <a:gd name="T13" fmla="*/ 336 h 1466"/>
              <a:gd name="T14" fmla="*/ 1329 w 1329"/>
              <a:gd name="T15" fmla="*/ 0 h 14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9" h="1466">
                <a:moveTo>
                  <a:pt x="1329" y="0"/>
                </a:moveTo>
                <a:cubicBezTo>
                  <a:pt x="1303" y="162"/>
                  <a:pt x="1104" y="789"/>
                  <a:pt x="368" y="1299"/>
                </a:cubicBezTo>
                <a:cubicBezTo>
                  <a:pt x="454" y="1396"/>
                  <a:pt x="416" y="1358"/>
                  <a:pt x="505" y="1460"/>
                </a:cubicBezTo>
                <a:cubicBezTo>
                  <a:pt x="387" y="1455"/>
                  <a:pt x="0" y="1466"/>
                  <a:pt x="0" y="1466"/>
                </a:cubicBezTo>
                <a:cubicBezTo>
                  <a:pt x="137" y="1022"/>
                  <a:pt x="137" y="1022"/>
                  <a:pt x="137" y="1022"/>
                </a:cubicBezTo>
                <a:cubicBezTo>
                  <a:pt x="137" y="1022"/>
                  <a:pt x="213" y="1107"/>
                  <a:pt x="259" y="1165"/>
                </a:cubicBezTo>
                <a:cubicBezTo>
                  <a:pt x="743" y="829"/>
                  <a:pt x="870" y="605"/>
                  <a:pt x="1028" y="336"/>
                </a:cubicBezTo>
                <a:cubicBezTo>
                  <a:pt x="1142" y="262"/>
                  <a:pt x="1259" y="130"/>
                  <a:pt x="1329"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55" name="Freeform 7">
            <a:extLst>
              <a:ext uri="{FF2B5EF4-FFF2-40B4-BE49-F238E27FC236}">
                <a16:creationId xmlns:a16="http://schemas.microsoft.com/office/drawing/2014/main" xmlns="" id="{C2403CCF-6613-4E99-A41B-342DA2A6A0A4}"/>
              </a:ext>
            </a:extLst>
          </p:cNvPr>
          <p:cNvSpPr>
            <a:spLocks/>
          </p:cNvSpPr>
          <p:nvPr/>
        </p:nvSpPr>
        <p:spPr bwMode="auto">
          <a:xfrm>
            <a:off x="6096001" y="2306595"/>
            <a:ext cx="1960067" cy="922703"/>
          </a:xfrm>
          <a:custGeom>
            <a:avLst/>
            <a:gdLst>
              <a:gd name="T0" fmla="*/ 153 w 1501"/>
              <a:gd name="T1" fmla="*/ 409 h 720"/>
              <a:gd name="T2" fmla="*/ 1201 w 1501"/>
              <a:gd name="T3" fmla="*/ 480 h 720"/>
              <a:gd name="T4" fmla="*/ 1293 w 1501"/>
              <a:gd name="T5" fmla="*/ 670 h 720"/>
              <a:gd name="T6" fmla="*/ 1501 w 1501"/>
              <a:gd name="T7" fmla="*/ 210 h 720"/>
              <a:gd name="T8" fmla="*/ 1039 w 1501"/>
              <a:gd name="T9" fmla="*/ 158 h 720"/>
              <a:gd name="T10" fmla="*/ 1122 w 1501"/>
              <a:gd name="T11" fmla="*/ 327 h 720"/>
              <a:gd name="T12" fmla="*/ 0 w 1501"/>
              <a:gd name="T13" fmla="*/ 0 h 720"/>
              <a:gd name="T14" fmla="*/ 153 w 1501"/>
              <a:gd name="T15" fmla="*/ 409 h 7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1" h="720">
                <a:moveTo>
                  <a:pt x="153" y="409"/>
                </a:moveTo>
                <a:cubicBezTo>
                  <a:pt x="295" y="521"/>
                  <a:pt x="683" y="720"/>
                  <a:pt x="1201" y="480"/>
                </a:cubicBezTo>
                <a:cubicBezTo>
                  <a:pt x="1256" y="598"/>
                  <a:pt x="1236" y="548"/>
                  <a:pt x="1293" y="670"/>
                </a:cubicBezTo>
                <a:cubicBezTo>
                  <a:pt x="1336" y="560"/>
                  <a:pt x="1501" y="210"/>
                  <a:pt x="1501" y="210"/>
                </a:cubicBezTo>
                <a:cubicBezTo>
                  <a:pt x="1039" y="158"/>
                  <a:pt x="1039" y="158"/>
                  <a:pt x="1039" y="158"/>
                </a:cubicBezTo>
                <a:cubicBezTo>
                  <a:pt x="1039" y="158"/>
                  <a:pt x="1087" y="261"/>
                  <a:pt x="1122" y="327"/>
                </a:cubicBezTo>
                <a:cubicBezTo>
                  <a:pt x="729" y="545"/>
                  <a:pt x="271" y="425"/>
                  <a:pt x="0" y="0"/>
                </a:cubicBezTo>
                <a:cubicBezTo>
                  <a:pt x="24" y="127"/>
                  <a:pt x="96" y="322"/>
                  <a:pt x="153" y="40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56" name="Freeform 8">
            <a:extLst>
              <a:ext uri="{FF2B5EF4-FFF2-40B4-BE49-F238E27FC236}">
                <a16:creationId xmlns:a16="http://schemas.microsoft.com/office/drawing/2014/main" xmlns="" id="{A06FA229-8671-4596-8EB9-BB7988B73467}"/>
              </a:ext>
            </a:extLst>
          </p:cNvPr>
          <p:cNvSpPr>
            <a:spLocks/>
          </p:cNvSpPr>
          <p:nvPr/>
        </p:nvSpPr>
        <p:spPr bwMode="auto">
          <a:xfrm>
            <a:off x="6096000" y="2315691"/>
            <a:ext cx="1556041" cy="1875742"/>
          </a:xfrm>
          <a:custGeom>
            <a:avLst/>
            <a:gdLst>
              <a:gd name="T0" fmla="*/ 0 w 1224"/>
              <a:gd name="T1" fmla="*/ 0 h 1630"/>
              <a:gd name="T2" fmla="*/ 0 w 1224"/>
              <a:gd name="T3" fmla="*/ 492 h 1630"/>
              <a:gd name="T4" fmla="*/ 857 w 1224"/>
              <a:gd name="T5" fmla="*/ 1463 h 1630"/>
              <a:gd name="T6" fmla="*/ 720 w 1224"/>
              <a:gd name="T7" fmla="*/ 1624 h 1630"/>
              <a:gd name="T8" fmla="*/ 1224 w 1224"/>
              <a:gd name="T9" fmla="*/ 1630 h 1630"/>
              <a:gd name="T10" fmla="*/ 1087 w 1224"/>
              <a:gd name="T11" fmla="*/ 1186 h 1630"/>
              <a:gd name="T12" fmla="*/ 965 w 1224"/>
              <a:gd name="T13" fmla="*/ 1330 h 1630"/>
              <a:gd name="T14" fmla="*/ 0 w 1224"/>
              <a:gd name="T15" fmla="*/ 0 h 16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4" h="1630">
                <a:moveTo>
                  <a:pt x="0" y="0"/>
                </a:moveTo>
                <a:cubicBezTo>
                  <a:pt x="2" y="188"/>
                  <a:pt x="0" y="251"/>
                  <a:pt x="0" y="492"/>
                </a:cubicBezTo>
                <a:cubicBezTo>
                  <a:pt x="129" y="844"/>
                  <a:pt x="518" y="1243"/>
                  <a:pt x="857" y="1463"/>
                </a:cubicBezTo>
                <a:cubicBezTo>
                  <a:pt x="770" y="1561"/>
                  <a:pt x="808" y="1523"/>
                  <a:pt x="720" y="1624"/>
                </a:cubicBezTo>
                <a:cubicBezTo>
                  <a:pt x="838" y="1619"/>
                  <a:pt x="1224" y="1630"/>
                  <a:pt x="1224" y="1630"/>
                </a:cubicBezTo>
                <a:cubicBezTo>
                  <a:pt x="1087" y="1186"/>
                  <a:pt x="1087" y="1186"/>
                  <a:pt x="1087" y="1186"/>
                </a:cubicBezTo>
                <a:cubicBezTo>
                  <a:pt x="1087" y="1186"/>
                  <a:pt x="1011" y="1271"/>
                  <a:pt x="965" y="1330"/>
                </a:cubicBezTo>
                <a:cubicBezTo>
                  <a:pt x="492" y="1048"/>
                  <a:pt x="172" y="671"/>
                  <a:pt x="0" y="0"/>
                </a:cubicBezTo>
                <a:close/>
              </a:path>
            </a:pathLst>
          </a:custGeom>
          <a:solidFill>
            <a:schemeClr val="accent3">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9635" tIns="29817" rIns="59635" bIns="29817" numCol="1" anchor="t" anchorCtr="0" compatLnSpc="1">
            <a:prstTxWarp prst="textNoShape">
              <a:avLst/>
            </a:prstTxWarp>
          </a:bodyPr>
          <a:lstStyle/>
          <a:p>
            <a:endParaRPr lang="en-US" sz="1174"/>
          </a:p>
        </p:txBody>
      </p:sp>
      <p:sp>
        <p:nvSpPr>
          <p:cNvPr id="59" name="TextBox 58">
            <a:extLst>
              <a:ext uri="{FF2B5EF4-FFF2-40B4-BE49-F238E27FC236}">
                <a16:creationId xmlns:a16="http://schemas.microsoft.com/office/drawing/2014/main" xmlns="" id="{1EF5BB10-FC47-444E-A689-A801E60309BF}"/>
              </a:ext>
            </a:extLst>
          </p:cNvPr>
          <p:cNvSpPr txBox="1"/>
          <p:nvPr/>
        </p:nvSpPr>
        <p:spPr>
          <a:xfrm>
            <a:off x="1401356" y="1878230"/>
            <a:ext cx="2322146" cy="913070"/>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1631"/>
              </a:lnSpc>
            </a:pPr>
            <a:r>
              <a:rPr lang="en-US" sz="2400" b="1" dirty="0">
                <a:latin typeface="Times New Roman" panose="02020603050405020304" pitchFamily="18" charset="0"/>
                <a:cs typeface="Times New Roman" panose="02020603050405020304" pitchFamily="18" charset="0"/>
              </a:rPr>
              <a:t>1. BASIC </a:t>
            </a:r>
          </a:p>
          <a:p>
            <a:pPr>
              <a:lnSpc>
                <a:spcPts val="1631"/>
              </a:lnSpc>
            </a:pPr>
            <a:endParaRPr lang="en-US" sz="2400" b="1" dirty="0">
              <a:latin typeface="Times New Roman" panose="02020603050405020304" pitchFamily="18" charset="0"/>
              <a:cs typeface="Times New Roman" panose="02020603050405020304" pitchFamily="18" charset="0"/>
            </a:endParaRPr>
          </a:p>
          <a:p>
            <a:pPr>
              <a:lnSpc>
                <a:spcPts val="1631"/>
              </a:lnSpc>
            </a:pPr>
            <a:r>
              <a:rPr lang="en-US" sz="2400" b="1" dirty="0">
                <a:latin typeface="Times New Roman" panose="02020603050405020304" pitchFamily="18" charset="0"/>
                <a:cs typeface="Times New Roman" panose="02020603050405020304" pitchFamily="18" charset="0"/>
              </a:rPr>
              <a:t>	RESEARCH</a:t>
            </a:r>
            <a:endParaRPr lang="en-US" sz="2400" b="1" kern="500" spc="-65" dirty="0">
              <a:ln w="15875">
                <a:noFill/>
                <a:round/>
              </a:ln>
              <a:latin typeface="Century Gothic" panose="020B0502020202020204" pitchFamily="34" charset="0"/>
              <a:ea typeface="Roboto" panose="02000000000000000000" pitchFamily="2" charset="0"/>
              <a:cs typeface="Calibri" panose="020F0502020204030204" pitchFamily="34" charset="0"/>
            </a:endParaRPr>
          </a:p>
        </p:txBody>
      </p:sp>
      <p:sp>
        <p:nvSpPr>
          <p:cNvPr id="62" name="TextBox 61">
            <a:extLst>
              <a:ext uri="{FF2B5EF4-FFF2-40B4-BE49-F238E27FC236}">
                <a16:creationId xmlns:a16="http://schemas.microsoft.com/office/drawing/2014/main" xmlns="" id="{586E0B17-B617-42F3-8EE4-D8C28D8598D3}"/>
              </a:ext>
            </a:extLst>
          </p:cNvPr>
          <p:cNvSpPr txBox="1"/>
          <p:nvPr/>
        </p:nvSpPr>
        <p:spPr>
          <a:xfrm>
            <a:off x="1801789" y="3867863"/>
            <a:ext cx="2300655" cy="707886"/>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1631"/>
              </a:lnSpc>
            </a:pPr>
            <a:r>
              <a:rPr lang="en-US" sz="2400" b="1" dirty="0">
                <a:latin typeface="Times New Roman" panose="02020603050405020304" pitchFamily="18" charset="0"/>
                <a:cs typeface="Times New Roman" panose="02020603050405020304" pitchFamily="18" charset="0"/>
              </a:rPr>
              <a:t>2. APPLIED </a:t>
            </a:r>
          </a:p>
          <a:p>
            <a:pPr>
              <a:lnSpc>
                <a:spcPts val="1631"/>
              </a:lnSpc>
            </a:pPr>
            <a:r>
              <a:rPr lang="en-US" sz="2400" b="1" dirty="0">
                <a:latin typeface="Times New Roman" panose="02020603050405020304" pitchFamily="18" charset="0"/>
                <a:cs typeface="Times New Roman" panose="02020603050405020304" pitchFamily="18" charset="0"/>
              </a:rPr>
              <a:t>      </a:t>
            </a:r>
          </a:p>
          <a:p>
            <a:pPr>
              <a:lnSpc>
                <a:spcPts val="1631"/>
              </a:lnSpc>
            </a:pPr>
            <a:r>
              <a:rPr lang="en-US" sz="2400" b="1" dirty="0">
                <a:latin typeface="Times New Roman" panose="02020603050405020304" pitchFamily="18" charset="0"/>
                <a:cs typeface="Times New Roman" panose="02020603050405020304" pitchFamily="18" charset="0"/>
              </a:rPr>
              <a:t>    RESEARCH</a:t>
            </a:r>
            <a:endParaRPr lang="en-US" sz="2400" b="1" kern="500" spc="-65" dirty="0">
              <a:ln w="15875">
                <a:noFill/>
                <a:round/>
              </a:ln>
              <a:latin typeface="Century Gothic" panose="020B0502020202020204" pitchFamily="34" charset="0"/>
              <a:ea typeface="Roboto" panose="02000000000000000000" pitchFamily="2" charset="0"/>
              <a:cs typeface="Calibri" panose="020F0502020204030204" pitchFamily="34" charset="0"/>
            </a:endParaRPr>
          </a:p>
        </p:txBody>
      </p:sp>
      <p:sp>
        <p:nvSpPr>
          <p:cNvPr id="68" name="TextBox 67">
            <a:extLst>
              <a:ext uri="{FF2B5EF4-FFF2-40B4-BE49-F238E27FC236}">
                <a16:creationId xmlns:a16="http://schemas.microsoft.com/office/drawing/2014/main" xmlns="" id="{CFECD4EB-1828-4E14-B26D-8A58FC099E62}"/>
              </a:ext>
            </a:extLst>
          </p:cNvPr>
          <p:cNvSpPr txBox="1"/>
          <p:nvPr/>
        </p:nvSpPr>
        <p:spPr>
          <a:xfrm>
            <a:off x="8897296" y="1640585"/>
            <a:ext cx="2751006" cy="913070"/>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1631"/>
              </a:lnSpc>
            </a:pPr>
            <a:r>
              <a:rPr lang="en-US" sz="2400" b="1" dirty="0">
                <a:latin typeface="Times New Roman" panose="02020603050405020304" pitchFamily="18" charset="0"/>
                <a:cs typeface="Times New Roman" panose="02020603050405020304" pitchFamily="18" charset="0"/>
              </a:rPr>
              <a:t>3. EXPLORATORY </a:t>
            </a:r>
          </a:p>
          <a:p>
            <a:pPr>
              <a:lnSpc>
                <a:spcPts val="1631"/>
              </a:lnSpc>
            </a:pPr>
            <a:endParaRPr lang="en-US" sz="2400" b="1" dirty="0">
              <a:latin typeface="Times New Roman" panose="02020603050405020304" pitchFamily="18" charset="0"/>
              <a:cs typeface="Times New Roman" panose="02020603050405020304" pitchFamily="18" charset="0"/>
            </a:endParaRPr>
          </a:p>
          <a:p>
            <a:pPr>
              <a:lnSpc>
                <a:spcPts val="1631"/>
              </a:lnSpc>
            </a:pPr>
            <a:r>
              <a:rPr lang="en-US" sz="2400" b="1" dirty="0">
                <a:latin typeface="Times New Roman" panose="02020603050405020304" pitchFamily="18" charset="0"/>
                <a:cs typeface="Times New Roman" panose="02020603050405020304" pitchFamily="18" charset="0"/>
              </a:rPr>
              <a:t>    RESEARCH</a:t>
            </a:r>
            <a:endParaRPr lang="en-US" sz="2400" b="1" kern="500" spc="-65" dirty="0">
              <a:ln w="15875">
                <a:noFill/>
                <a:round/>
              </a:ln>
              <a:latin typeface="Century Gothic" panose="020B0502020202020204" pitchFamily="34" charset="0"/>
              <a:ea typeface="Roboto" panose="02000000000000000000" pitchFamily="2" charset="0"/>
              <a:cs typeface="Calibri" panose="020F0502020204030204" pitchFamily="34" charset="0"/>
            </a:endParaRPr>
          </a:p>
        </p:txBody>
      </p:sp>
      <p:sp>
        <p:nvSpPr>
          <p:cNvPr id="71" name="TextBox 70">
            <a:extLst>
              <a:ext uri="{FF2B5EF4-FFF2-40B4-BE49-F238E27FC236}">
                <a16:creationId xmlns:a16="http://schemas.microsoft.com/office/drawing/2014/main" xmlns="" id="{B41E9BA5-F781-4178-87F7-5E4D5220DCDD}"/>
              </a:ext>
            </a:extLst>
          </p:cNvPr>
          <p:cNvSpPr txBox="1"/>
          <p:nvPr/>
        </p:nvSpPr>
        <p:spPr>
          <a:xfrm>
            <a:off x="8231833" y="3871113"/>
            <a:ext cx="2823346" cy="707886"/>
          </a:xfrm>
          <a:prstGeom prst="rect">
            <a:avLst/>
          </a:prstGeom>
          <a:noFill/>
          <a:ln>
            <a:noFill/>
          </a:ln>
          <a:effectLst>
            <a:innerShdw blurRad="63500" dist="50800" dir="13500000">
              <a:prstClr val="black">
                <a:alpha val="50000"/>
              </a:prstClr>
            </a:innerShdw>
          </a:effectLst>
        </p:spPr>
        <p:txBody>
          <a:bodyPr wrap="square" rtlCol="0">
            <a:spAutoFit/>
          </a:bodyPr>
          <a:lstStyle/>
          <a:p>
            <a:pPr>
              <a:lnSpc>
                <a:spcPts val="1631"/>
              </a:lnSpc>
            </a:pPr>
            <a:r>
              <a:rPr lang="en-US" sz="2400" b="1" dirty="0">
                <a:latin typeface="Times New Roman" panose="02020603050405020304" pitchFamily="18" charset="0"/>
                <a:cs typeface="Times New Roman" panose="02020603050405020304" pitchFamily="18" charset="0"/>
              </a:rPr>
              <a:t>4. DESCRIPTIVE </a:t>
            </a:r>
          </a:p>
          <a:p>
            <a:pPr>
              <a:lnSpc>
                <a:spcPts val="1631"/>
              </a:lnSpc>
            </a:pPr>
            <a:endParaRPr lang="en-US" sz="2400" b="1" dirty="0">
              <a:latin typeface="Times New Roman" panose="02020603050405020304" pitchFamily="18" charset="0"/>
              <a:cs typeface="Times New Roman" panose="02020603050405020304" pitchFamily="18" charset="0"/>
            </a:endParaRPr>
          </a:p>
          <a:p>
            <a:pPr>
              <a:lnSpc>
                <a:spcPts val="1631"/>
              </a:lnSpc>
            </a:pPr>
            <a:r>
              <a:rPr lang="en-US" sz="2400" b="1" dirty="0">
                <a:latin typeface="Times New Roman" panose="02020603050405020304" pitchFamily="18" charset="0"/>
                <a:cs typeface="Times New Roman" panose="02020603050405020304" pitchFamily="18" charset="0"/>
              </a:rPr>
              <a:t>    RESEARCH</a:t>
            </a:r>
            <a:endParaRPr lang="en-US" sz="2400" b="1" kern="500" spc="-65" dirty="0">
              <a:ln w="15875">
                <a:noFill/>
                <a:round/>
              </a:ln>
              <a:latin typeface="Century Gothic" panose="020B0502020202020204" pitchFamily="34" charset="0"/>
              <a:ea typeface="Roboto" panose="02000000000000000000" pitchFamily="2" charset="0"/>
              <a:cs typeface="Calibri" panose="020F0502020204030204" pitchFamily="34" charset="0"/>
            </a:endParaRPr>
          </a:p>
        </p:txBody>
      </p:sp>
      <p:sp>
        <p:nvSpPr>
          <p:cNvPr id="45" name="Title Text">
            <a:extLst>
              <a:ext uri="{FF2B5EF4-FFF2-40B4-BE49-F238E27FC236}">
                <a16:creationId xmlns:a16="http://schemas.microsoft.com/office/drawing/2014/main" xmlns="" id="{EB2D4F22-703C-434C-A8FE-746D5A7CD914}"/>
              </a:ext>
            </a:extLst>
          </p:cNvPr>
          <p:cNvSpPr>
            <a:spLocks noChangeArrowheads="1"/>
          </p:cNvSpPr>
          <p:nvPr/>
        </p:nvSpPr>
        <p:spPr bwMode="auto">
          <a:xfrm>
            <a:off x="2585419" y="417371"/>
            <a:ext cx="7021167" cy="684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5870"/>
              </a:lnSpc>
            </a:pPr>
            <a:r>
              <a:rPr lang="en-US" sz="4000" dirty="0">
                <a:cs typeface="Arial" pitchFamily="34" charset="0"/>
              </a:rPr>
              <a:t>TYPES OF RESEARCH</a:t>
            </a:r>
            <a:endParaRPr lang="en-US" altLang="en-US" sz="4000" b="1" spc="49" dirty="0">
              <a:cs typeface="Arial" pitchFamily="34" charset="0"/>
            </a:endParaRPr>
          </a:p>
        </p:txBody>
      </p:sp>
      <p:sp>
        <p:nvSpPr>
          <p:cNvPr id="73" name="Rectangle: Rounded Corners 72">
            <a:extLst>
              <a:ext uri="{FF2B5EF4-FFF2-40B4-BE49-F238E27FC236}">
                <a16:creationId xmlns:a16="http://schemas.microsoft.com/office/drawing/2014/main" xmlns="" id="{0445478F-3C78-4491-B0EA-7D250D9ABBD4}"/>
              </a:ext>
            </a:extLst>
          </p:cNvPr>
          <p:cNvSpPr/>
          <p:nvPr/>
        </p:nvSpPr>
        <p:spPr>
          <a:xfrm>
            <a:off x="5433042" y="1122786"/>
            <a:ext cx="173920" cy="17392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Tree>
    <p:extLst>
      <p:ext uri="{BB962C8B-B14F-4D97-AF65-F5344CB8AC3E}">
        <p14:creationId xmlns:p14="http://schemas.microsoft.com/office/powerpoint/2010/main" val="128902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right)">
                                      <p:cBhvr>
                                        <p:cTn id="7" dur="800"/>
                                        <p:tgtEl>
                                          <p:spTgt spid="46"/>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73"/>
                                        </p:tgtEl>
                                        <p:attrNameLst>
                                          <p:attrName>style.visibility</p:attrName>
                                        </p:attrNameLst>
                                      </p:cBhvr>
                                      <p:to>
                                        <p:strVal val="visible"/>
                                      </p:to>
                                    </p:set>
                                    <p:anim calcmode="lin" valueType="num">
                                      <p:cBhvr>
                                        <p:cTn id="10" dur="500" fill="hold"/>
                                        <p:tgtEl>
                                          <p:spTgt spid="73"/>
                                        </p:tgtEl>
                                        <p:attrNameLst>
                                          <p:attrName>ppt_w</p:attrName>
                                        </p:attrNameLst>
                                      </p:cBhvr>
                                      <p:tavLst>
                                        <p:tav tm="0">
                                          <p:val>
                                            <p:fltVal val="0"/>
                                          </p:val>
                                        </p:tav>
                                        <p:tav tm="100000">
                                          <p:val>
                                            <p:strVal val="#ppt_w"/>
                                          </p:val>
                                        </p:tav>
                                      </p:tavLst>
                                    </p:anim>
                                    <p:anim calcmode="lin" valueType="num">
                                      <p:cBhvr>
                                        <p:cTn id="11" dur="500" fill="hold"/>
                                        <p:tgtEl>
                                          <p:spTgt spid="73"/>
                                        </p:tgtEl>
                                        <p:attrNameLst>
                                          <p:attrName>ppt_h</p:attrName>
                                        </p:attrNameLst>
                                      </p:cBhvr>
                                      <p:tavLst>
                                        <p:tav tm="0">
                                          <p:val>
                                            <p:fltVal val="0"/>
                                          </p:val>
                                        </p:tav>
                                        <p:tav tm="100000">
                                          <p:val>
                                            <p:strVal val="#ppt_h"/>
                                          </p:val>
                                        </p:tav>
                                      </p:tavLst>
                                    </p:anim>
                                    <p:animEffect transition="in" filter="fade">
                                      <p:cBhvr>
                                        <p:cTn id="12" dur="500"/>
                                        <p:tgtEl>
                                          <p:spTgt spid="73"/>
                                        </p:tgtEl>
                                      </p:cBhvr>
                                    </p:animEffect>
                                  </p:childTnLst>
                                </p:cTn>
                              </p:par>
                              <p:par>
                                <p:cTn id="13" presetID="10" presetClass="entr" presetSubtype="0" fill="hold" grpId="0" nodeType="withEffect">
                                  <p:stCondLst>
                                    <p:cond delay="70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500"/>
                                        <p:tgtEl>
                                          <p:spTgt spid="5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wipe(up)">
                                      <p:cBhvr>
                                        <p:cTn id="20" dur="800"/>
                                        <p:tgtEl>
                                          <p:spTgt spid="54"/>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par>
                                <p:cTn id="26" presetID="10" presetClass="entr" presetSubtype="0" fill="hold" grpId="0" nodeType="withEffect">
                                  <p:stCondLst>
                                    <p:cond delay="700"/>
                                  </p:stCondLst>
                                  <p:childTnLst>
                                    <p:set>
                                      <p:cBhvr>
                                        <p:cTn id="27" dur="1" fill="hold">
                                          <p:stCondLst>
                                            <p:cond delay="0"/>
                                          </p:stCondLst>
                                        </p:cTn>
                                        <p:tgtEl>
                                          <p:spTgt spid="62"/>
                                        </p:tgtEl>
                                        <p:attrNameLst>
                                          <p:attrName>style.visibility</p:attrName>
                                        </p:attrNameLst>
                                      </p:cBhvr>
                                      <p:to>
                                        <p:strVal val="visible"/>
                                      </p:to>
                                    </p:set>
                                    <p:animEffect transition="in" filter="fade">
                                      <p:cBhvr>
                                        <p:cTn id="28" dur="500"/>
                                        <p:tgtEl>
                                          <p:spTgt spid="6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anim calcmode="lin" valueType="num">
                                      <p:cBhvr>
                                        <p:cTn id="31" dur="500" fill="hold"/>
                                        <p:tgtEl>
                                          <p:spTgt spid="51"/>
                                        </p:tgtEl>
                                        <p:attrNameLst>
                                          <p:attrName>ppt_w</p:attrName>
                                        </p:attrNameLst>
                                      </p:cBhvr>
                                      <p:tavLst>
                                        <p:tav tm="0">
                                          <p:val>
                                            <p:fltVal val="0"/>
                                          </p:val>
                                        </p:tav>
                                        <p:tav tm="100000">
                                          <p:val>
                                            <p:strVal val="#ppt_w"/>
                                          </p:val>
                                        </p:tav>
                                      </p:tavLst>
                                    </p:anim>
                                    <p:anim calcmode="lin" valueType="num">
                                      <p:cBhvr>
                                        <p:cTn id="32" dur="500" fill="hold"/>
                                        <p:tgtEl>
                                          <p:spTgt spid="51"/>
                                        </p:tgtEl>
                                        <p:attrNameLst>
                                          <p:attrName>ppt_h</p:attrName>
                                        </p:attrNameLst>
                                      </p:cBhvr>
                                      <p:tavLst>
                                        <p:tav tm="0">
                                          <p:val>
                                            <p:fltVal val="0"/>
                                          </p:val>
                                        </p:tav>
                                        <p:tav tm="100000">
                                          <p:val>
                                            <p:strVal val="#ppt_h"/>
                                          </p:val>
                                        </p:tav>
                                      </p:tavLst>
                                    </p:anim>
                                    <p:animEffect transition="in" filter="fade">
                                      <p:cBhvr>
                                        <p:cTn id="33" dur="500"/>
                                        <p:tgtEl>
                                          <p:spTgt spid="5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up)">
                                      <p:cBhvr>
                                        <p:cTn id="38" dur="800"/>
                                        <p:tgtEl>
                                          <p:spTgt spid="5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par>
                                <p:cTn id="44" presetID="10" presetClass="entr" presetSubtype="0" fill="hold" grpId="0" nodeType="withEffect">
                                  <p:stCondLst>
                                    <p:cond delay="700"/>
                                  </p:stCondLst>
                                  <p:childTnLst>
                                    <p:set>
                                      <p:cBhvr>
                                        <p:cTn id="45" dur="1" fill="hold">
                                          <p:stCondLst>
                                            <p:cond delay="0"/>
                                          </p:stCondLst>
                                        </p:cTn>
                                        <p:tgtEl>
                                          <p:spTgt spid="71"/>
                                        </p:tgtEl>
                                        <p:attrNameLst>
                                          <p:attrName>style.visibility</p:attrName>
                                        </p:attrNameLst>
                                      </p:cBhvr>
                                      <p:to>
                                        <p:strVal val="visible"/>
                                      </p:to>
                                    </p:set>
                                    <p:animEffect transition="in" filter="fade">
                                      <p:cBhvr>
                                        <p:cTn id="46" dur="500"/>
                                        <p:tgtEl>
                                          <p:spTgt spid="7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5"/>
                                        </p:tgtEl>
                                        <p:attrNameLst>
                                          <p:attrName>style.visibility</p:attrName>
                                        </p:attrNameLst>
                                      </p:cBhvr>
                                      <p:to>
                                        <p:strVal val="visible"/>
                                      </p:to>
                                    </p:set>
                                    <p:animEffect transition="in" filter="wipe(left)">
                                      <p:cBhvr>
                                        <p:cTn id="51" dur="800"/>
                                        <p:tgtEl>
                                          <p:spTgt spid="55"/>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53"/>
                                        </p:tgtEl>
                                        <p:attrNameLst>
                                          <p:attrName>style.visibility</p:attrName>
                                        </p:attrNameLst>
                                      </p:cBhvr>
                                      <p:to>
                                        <p:strVal val="visible"/>
                                      </p:to>
                                    </p:set>
                                    <p:anim calcmode="lin" valueType="num">
                                      <p:cBhvr>
                                        <p:cTn id="54" dur="500" fill="hold"/>
                                        <p:tgtEl>
                                          <p:spTgt spid="53"/>
                                        </p:tgtEl>
                                        <p:attrNameLst>
                                          <p:attrName>ppt_w</p:attrName>
                                        </p:attrNameLst>
                                      </p:cBhvr>
                                      <p:tavLst>
                                        <p:tav tm="0">
                                          <p:val>
                                            <p:fltVal val="0"/>
                                          </p:val>
                                        </p:tav>
                                        <p:tav tm="100000">
                                          <p:val>
                                            <p:strVal val="#ppt_w"/>
                                          </p:val>
                                        </p:tav>
                                      </p:tavLst>
                                    </p:anim>
                                    <p:anim calcmode="lin" valueType="num">
                                      <p:cBhvr>
                                        <p:cTn id="55" dur="500" fill="hold"/>
                                        <p:tgtEl>
                                          <p:spTgt spid="53"/>
                                        </p:tgtEl>
                                        <p:attrNameLst>
                                          <p:attrName>ppt_h</p:attrName>
                                        </p:attrNameLst>
                                      </p:cBhvr>
                                      <p:tavLst>
                                        <p:tav tm="0">
                                          <p:val>
                                            <p:fltVal val="0"/>
                                          </p:val>
                                        </p:tav>
                                        <p:tav tm="100000">
                                          <p:val>
                                            <p:strVal val="#ppt_h"/>
                                          </p:val>
                                        </p:tav>
                                      </p:tavLst>
                                    </p:anim>
                                    <p:animEffect transition="in" filter="fade">
                                      <p:cBhvr>
                                        <p:cTn id="56" dur="500"/>
                                        <p:tgtEl>
                                          <p:spTgt spid="53"/>
                                        </p:tgtEl>
                                      </p:cBhvr>
                                    </p:animEffect>
                                  </p:childTnLst>
                                </p:cTn>
                              </p:par>
                              <p:par>
                                <p:cTn id="57" presetID="10" presetClass="entr" presetSubtype="0" fill="hold" grpId="0" nodeType="withEffect">
                                  <p:stCondLst>
                                    <p:cond delay="700"/>
                                  </p:stCondLst>
                                  <p:childTnLst>
                                    <p:set>
                                      <p:cBhvr>
                                        <p:cTn id="58" dur="1" fill="hold">
                                          <p:stCondLst>
                                            <p:cond delay="0"/>
                                          </p:stCondLst>
                                        </p:cTn>
                                        <p:tgtEl>
                                          <p:spTgt spid="68"/>
                                        </p:tgtEl>
                                        <p:attrNameLst>
                                          <p:attrName>style.visibility</p:attrName>
                                        </p:attrNameLst>
                                      </p:cBhvr>
                                      <p:to>
                                        <p:strVal val="visible"/>
                                      </p:to>
                                    </p:set>
                                    <p:animEffect transition="in" filter="fade">
                                      <p:cBhvr>
                                        <p:cTn id="59"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P spid="53" grpId="0" animBg="1"/>
      <p:bldP spid="46" grpId="0" animBg="1"/>
      <p:bldP spid="54" grpId="0" animBg="1"/>
      <p:bldP spid="55" grpId="0" animBg="1"/>
      <p:bldP spid="56" grpId="0" animBg="1"/>
      <p:bldP spid="59" grpId="0"/>
      <p:bldP spid="62" grpId="0"/>
      <p:bldP spid="68" grpId="0"/>
      <p:bldP spid="71" grpId="0"/>
      <p:bldP spid="7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xmlns="" id="{AF8E12C1-6FCE-48C5-BCFB-CDECE26FF83C}"/>
              </a:ext>
            </a:extLst>
          </p:cNvPr>
          <p:cNvSpPr/>
          <p:nvPr/>
        </p:nvSpPr>
        <p:spPr>
          <a:xfrm>
            <a:off x="626077" y="455109"/>
            <a:ext cx="10962603" cy="2871885"/>
          </a:xfrm>
          <a:prstGeom prst="roundRect">
            <a:avLst>
              <a:gd name="adj" fmla="val 12366"/>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4"/>
          </a:p>
        </p:txBody>
      </p:sp>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13" name="Rectangle: Rounded Corners 12">
            <a:extLst>
              <a:ext uri="{FF2B5EF4-FFF2-40B4-BE49-F238E27FC236}">
                <a16:creationId xmlns:a16="http://schemas.microsoft.com/office/drawing/2014/main" xmlns="" id="{365FD2D6-BC24-448B-BF85-C687CD22B15D}"/>
              </a:ext>
            </a:extLst>
          </p:cNvPr>
          <p:cNvSpPr/>
          <p:nvPr/>
        </p:nvSpPr>
        <p:spPr>
          <a:xfrm>
            <a:off x="598090" y="3546702"/>
            <a:ext cx="11017261" cy="2892809"/>
          </a:xfrm>
          <a:prstGeom prst="roundRect">
            <a:avLst>
              <a:gd name="adj" fmla="val 12366"/>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9635" tIns="29817" rIns="59635" bIns="29817" numCol="1" spcCol="0" rtlCol="0" fromWordArt="0" anchor="ctr" anchorCtr="0" forceAA="0" compatLnSpc="1">
            <a:prstTxWarp prst="textNoShape">
              <a:avLst/>
            </a:prstTxWarp>
            <a:noAutofit/>
          </a:bodyPr>
          <a:lstStyle/>
          <a:p>
            <a:pPr algn="ctr"/>
            <a:endParaRPr lang="en-US" sz="1174"/>
          </a:p>
        </p:txBody>
      </p:sp>
      <p:sp>
        <p:nvSpPr>
          <p:cNvPr id="97" name="Rectangle: Rounded Corners 96">
            <a:extLst>
              <a:ext uri="{FF2B5EF4-FFF2-40B4-BE49-F238E27FC236}">
                <a16:creationId xmlns:a16="http://schemas.microsoft.com/office/drawing/2014/main" xmlns="" id="{75D7E9E7-E57D-4BFA-A4FC-2BB965B08349}"/>
              </a:ext>
            </a:extLst>
          </p:cNvPr>
          <p:cNvSpPr/>
          <p:nvPr/>
        </p:nvSpPr>
        <p:spPr>
          <a:xfrm>
            <a:off x="5487378" y="6100115"/>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98" name="Rectangle: Rounded Corners 97">
            <a:extLst>
              <a:ext uri="{FF2B5EF4-FFF2-40B4-BE49-F238E27FC236}">
                <a16:creationId xmlns:a16="http://schemas.microsoft.com/office/drawing/2014/main" xmlns="" id="{94AA399D-744E-4437-B070-9D6C2CB526B3}"/>
              </a:ext>
            </a:extLst>
          </p:cNvPr>
          <p:cNvSpPr/>
          <p:nvPr/>
        </p:nvSpPr>
        <p:spPr>
          <a:xfrm>
            <a:off x="5770761" y="6100115"/>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99" name="Rectangle: Rounded Corners 98">
            <a:extLst>
              <a:ext uri="{FF2B5EF4-FFF2-40B4-BE49-F238E27FC236}">
                <a16:creationId xmlns:a16="http://schemas.microsoft.com/office/drawing/2014/main" xmlns="" id="{51A5A07B-9F3F-4BE4-A42E-58D7E2779B2B}"/>
              </a:ext>
            </a:extLst>
          </p:cNvPr>
          <p:cNvSpPr/>
          <p:nvPr/>
        </p:nvSpPr>
        <p:spPr>
          <a:xfrm>
            <a:off x="6054145" y="6100115"/>
            <a:ext cx="173920" cy="17392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0" name="Rectangle: Rounded Corners 99">
            <a:extLst>
              <a:ext uri="{FF2B5EF4-FFF2-40B4-BE49-F238E27FC236}">
                <a16:creationId xmlns:a16="http://schemas.microsoft.com/office/drawing/2014/main" xmlns="" id="{4CCB562B-E71A-4690-92C6-8B3C9EF86D27}"/>
              </a:ext>
            </a:extLst>
          </p:cNvPr>
          <p:cNvSpPr/>
          <p:nvPr/>
        </p:nvSpPr>
        <p:spPr>
          <a:xfrm>
            <a:off x="6337528" y="6100115"/>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1" name="TextBox 100">
            <a:extLst>
              <a:ext uri="{FF2B5EF4-FFF2-40B4-BE49-F238E27FC236}">
                <a16:creationId xmlns:a16="http://schemas.microsoft.com/office/drawing/2014/main" xmlns="" id="{26DE7BC4-F53F-47F9-8715-785733562732}"/>
              </a:ext>
            </a:extLst>
          </p:cNvPr>
          <p:cNvSpPr txBox="1"/>
          <p:nvPr/>
        </p:nvSpPr>
        <p:spPr>
          <a:xfrm>
            <a:off x="708459" y="1236905"/>
            <a:ext cx="10688346" cy="1569660"/>
          </a:xfrm>
          <a:prstGeom prst="rect">
            <a:avLst/>
          </a:prstGeom>
          <a:noFill/>
          <a:ln>
            <a:noFill/>
          </a:ln>
          <a:effectLst>
            <a:innerShdw blurRad="63500" dist="50800" dir="13500000">
              <a:prstClr val="black">
                <a:alpha val="50000"/>
              </a:prstClr>
            </a:innerShdw>
          </a:effectLst>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Basic Research </a:t>
            </a:r>
            <a:r>
              <a:rPr lang="en-US" sz="2400" dirty="0">
                <a:latin typeface="Times New Roman" panose="02020603050405020304" pitchFamily="18" charset="0"/>
                <a:cs typeface="Times New Roman" panose="02020603050405020304" pitchFamily="18" charset="0"/>
              </a:rPr>
              <a:t>is driven by a scientist's curiosity or interest in a scientific question. The main motivation is to expand man's knowledge, not to create or invent something. There is no obvious commercial value to the discoveries that result from basic research.</a:t>
            </a:r>
            <a:endParaRPr lang="en-US" sz="2400" dirty="0">
              <a:latin typeface="Times New Roman" panose="02020603050405020304" pitchFamily="18" charset="0"/>
              <a:cs typeface="Times New Roman" panose="02020603050405020304" pitchFamily="18" charset="0"/>
            </a:endParaRPr>
          </a:p>
        </p:txBody>
      </p:sp>
      <p:sp>
        <p:nvSpPr>
          <p:cNvPr id="102" name="TextBox 101">
            <a:extLst>
              <a:ext uri="{FF2B5EF4-FFF2-40B4-BE49-F238E27FC236}">
                <a16:creationId xmlns:a16="http://schemas.microsoft.com/office/drawing/2014/main" xmlns="" id="{4D588F36-D91F-4178-9AE1-9042ADAD0932}"/>
              </a:ext>
            </a:extLst>
          </p:cNvPr>
          <p:cNvSpPr txBox="1"/>
          <p:nvPr/>
        </p:nvSpPr>
        <p:spPr>
          <a:xfrm>
            <a:off x="757882" y="757881"/>
            <a:ext cx="10692713" cy="38728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83"/>
              </a:lnSpc>
            </a:pPr>
            <a:r>
              <a:rPr lang="en-US" sz="2667" b="1" kern="500" dirty="0">
                <a:ln w="15875">
                  <a:noFill/>
                  <a:round/>
                </a:ln>
                <a:latin typeface="Times New Roman" pitchFamily="18" charset="0"/>
                <a:ea typeface="Roboto" panose="02000000000000000000" pitchFamily="2" charset="0"/>
                <a:cs typeface="Times New Roman" pitchFamily="18" charset="0"/>
              </a:rPr>
              <a:t>BASIC RESEARCH</a:t>
            </a:r>
            <a:endParaRPr lang="en-US" sz="2667" b="1" kern="500" dirty="0">
              <a:ln w="15875">
                <a:noFill/>
                <a:round/>
              </a:ln>
              <a:latin typeface="Times New Roman" pitchFamily="18" charset="0"/>
              <a:ea typeface="Roboto" panose="02000000000000000000" pitchFamily="2" charset="0"/>
              <a:cs typeface="Times New Roman" pitchFamily="18" charset="0"/>
            </a:endParaRPr>
          </a:p>
        </p:txBody>
      </p:sp>
      <p:cxnSp>
        <p:nvCxnSpPr>
          <p:cNvPr id="103" name="Straight Connector 102">
            <a:extLst>
              <a:ext uri="{FF2B5EF4-FFF2-40B4-BE49-F238E27FC236}">
                <a16:creationId xmlns:a16="http://schemas.microsoft.com/office/drawing/2014/main" xmlns="" id="{2AF0F506-3175-498D-B0D5-9700E32AB8F9}"/>
              </a:ext>
            </a:extLst>
          </p:cNvPr>
          <p:cNvCxnSpPr>
            <a:cxnSpLocks/>
          </p:cNvCxnSpPr>
          <p:nvPr/>
        </p:nvCxnSpPr>
        <p:spPr>
          <a:xfrm>
            <a:off x="4361358" y="1144644"/>
            <a:ext cx="373864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Rounded Corners 103">
            <a:extLst>
              <a:ext uri="{FF2B5EF4-FFF2-40B4-BE49-F238E27FC236}">
                <a16:creationId xmlns:a16="http://schemas.microsoft.com/office/drawing/2014/main" xmlns="" id="{64E4C882-31C0-4E23-BC33-8FF08BB1152F}"/>
              </a:ext>
            </a:extLst>
          </p:cNvPr>
          <p:cNvSpPr/>
          <p:nvPr/>
        </p:nvSpPr>
        <p:spPr>
          <a:xfrm>
            <a:off x="5582877" y="3057862"/>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5" name="Rectangle: Rounded Corners 104">
            <a:extLst>
              <a:ext uri="{FF2B5EF4-FFF2-40B4-BE49-F238E27FC236}">
                <a16:creationId xmlns:a16="http://schemas.microsoft.com/office/drawing/2014/main" xmlns="" id="{5FBB8DAB-B15B-43D3-BFEF-DC4A40BF0FAE}"/>
              </a:ext>
            </a:extLst>
          </p:cNvPr>
          <p:cNvSpPr/>
          <p:nvPr/>
        </p:nvSpPr>
        <p:spPr>
          <a:xfrm>
            <a:off x="5866260" y="3057862"/>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6" name="Rectangle: Rounded Corners 105">
            <a:extLst>
              <a:ext uri="{FF2B5EF4-FFF2-40B4-BE49-F238E27FC236}">
                <a16:creationId xmlns:a16="http://schemas.microsoft.com/office/drawing/2014/main" xmlns="" id="{29264B06-2AE4-48AB-8FB5-69278FA70B45}"/>
              </a:ext>
            </a:extLst>
          </p:cNvPr>
          <p:cNvSpPr/>
          <p:nvPr/>
        </p:nvSpPr>
        <p:spPr>
          <a:xfrm>
            <a:off x="6149643" y="3057862"/>
            <a:ext cx="173920" cy="17392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7" name="Rectangle: Rounded Corners 106">
            <a:extLst>
              <a:ext uri="{FF2B5EF4-FFF2-40B4-BE49-F238E27FC236}">
                <a16:creationId xmlns:a16="http://schemas.microsoft.com/office/drawing/2014/main" xmlns="" id="{F8A25855-19CA-4801-A626-9B4CD3F35930}"/>
              </a:ext>
            </a:extLst>
          </p:cNvPr>
          <p:cNvSpPr/>
          <p:nvPr/>
        </p:nvSpPr>
        <p:spPr>
          <a:xfrm>
            <a:off x="6433027" y="3057862"/>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cxnSp>
        <p:nvCxnSpPr>
          <p:cNvPr id="51" name="Straight Connector 50">
            <a:extLst>
              <a:ext uri="{FF2B5EF4-FFF2-40B4-BE49-F238E27FC236}">
                <a16:creationId xmlns:a16="http://schemas.microsoft.com/office/drawing/2014/main" xmlns="" id="{2AF0F506-3175-498D-B0D5-9700E32AB8F9}"/>
              </a:ext>
            </a:extLst>
          </p:cNvPr>
          <p:cNvCxnSpPr>
            <a:cxnSpLocks/>
          </p:cNvCxnSpPr>
          <p:nvPr/>
        </p:nvCxnSpPr>
        <p:spPr>
          <a:xfrm>
            <a:off x="4226679" y="4310719"/>
            <a:ext cx="373864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xmlns="" id="{4D588F36-D91F-4178-9AE1-9042ADAD0932}"/>
              </a:ext>
            </a:extLst>
          </p:cNvPr>
          <p:cNvSpPr txBox="1"/>
          <p:nvPr/>
        </p:nvSpPr>
        <p:spPr>
          <a:xfrm>
            <a:off x="760626" y="3891065"/>
            <a:ext cx="10692713" cy="38728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83"/>
              </a:lnSpc>
            </a:pPr>
            <a:r>
              <a:rPr lang="en-US" sz="2667" b="1" dirty="0">
                <a:latin typeface="Times New Roman" panose="02020603050405020304" pitchFamily="18" charset="0"/>
                <a:cs typeface="Times New Roman" panose="02020603050405020304" pitchFamily="18" charset="0"/>
              </a:rPr>
              <a:t>APPLIED RESEARCH</a:t>
            </a:r>
            <a:endParaRPr lang="en-US" sz="2609" b="1" kern="500" dirty="0">
              <a:ln w="15875">
                <a:noFill/>
                <a:round/>
              </a:ln>
              <a:latin typeface="Century Gothic" panose="020B0502020202020204" pitchFamily="34" charset="0"/>
              <a:ea typeface="Roboto" panose="02000000000000000000" pitchFamily="2" charset="0"/>
              <a:cs typeface="Calibri" panose="020F0502020204030204" pitchFamily="34" charset="0"/>
            </a:endParaRPr>
          </a:p>
        </p:txBody>
      </p:sp>
      <p:sp>
        <p:nvSpPr>
          <p:cNvPr id="53" name="TextBox 52">
            <a:extLst>
              <a:ext uri="{FF2B5EF4-FFF2-40B4-BE49-F238E27FC236}">
                <a16:creationId xmlns:a16="http://schemas.microsoft.com/office/drawing/2014/main" xmlns="" id="{26DE7BC4-F53F-47F9-8715-785733562732}"/>
              </a:ext>
            </a:extLst>
          </p:cNvPr>
          <p:cNvSpPr txBox="1"/>
          <p:nvPr/>
        </p:nvSpPr>
        <p:spPr>
          <a:xfrm>
            <a:off x="711203" y="4353613"/>
            <a:ext cx="10688346" cy="1569660"/>
          </a:xfrm>
          <a:prstGeom prst="rect">
            <a:avLst/>
          </a:prstGeom>
          <a:noFill/>
          <a:ln>
            <a:noFill/>
          </a:ln>
          <a:effectLst>
            <a:innerShdw blurRad="63500" dist="50800" dir="13500000">
              <a:prstClr val="black">
                <a:alpha val="50000"/>
              </a:prstClr>
            </a:innerShdw>
          </a:effectLst>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Applied research </a:t>
            </a:r>
            <a:r>
              <a:rPr lang="en-US" sz="2400" dirty="0">
                <a:latin typeface="Times New Roman" panose="02020603050405020304" pitchFamily="18" charset="0"/>
                <a:cs typeface="Times New Roman" panose="02020603050405020304" pitchFamily="18" charset="0"/>
              </a:rPr>
              <a:t>refers to scientific study and research that seeks to solve practical problems. Applied research is used to find solutions to everyday problems, cure illness, and develop innovative technologies, rather than to acquire knowledge for knowledge's sake.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79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xmlns="" id="{AF8E12C1-6FCE-48C5-BCFB-CDECE26FF83C}"/>
              </a:ext>
            </a:extLst>
          </p:cNvPr>
          <p:cNvSpPr/>
          <p:nvPr/>
        </p:nvSpPr>
        <p:spPr>
          <a:xfrm>
            <a:off x="626077" y="455109"/>
            <a:ext cx="10962603" cy="2871885"/>
          </a:xfrm>
          <a:prstGeom prst="roundRect">
            <a:avLst>
              <a:gd name="adj" fmla="val 12366"/>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4"/>
          </a:p>
        </p:txBody>
      </p:sp>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13" name="Rectangle: Rounded Corners 12">
            <a:extLst>
              <a:ext uri="{FF2B5EF4-FFF2-40B4-BE49-F238E27FC236}">
                <a16:creationId xmlns:a16="http://schemas.microsoft.com/office/drawing/2014/main" xmlns="" id="{365FD2D6-BC24-448B-BF85-C687CD22B15D}"/>
              </a:ext>
            </a:extLst>
          </p:cNvPr>
          <p:cNvSpPr/>
          <p:nvPr/>
        </p:nvSpPr>
        <p:spPr>
          <a:xfrm>
            <a:off x="598090" y="3546702"/>
            <a:ext cx="11017261" cy="2892809"/>
          </a:xfrm>
          <a:prstGeom prst="roundRect">
            <a:avLst>
              <a:gd name="adj" fmla="val 12366"/>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9635" tIns="29817" rIns="59635" bIns="29817" numCol="1" spcCol="0" rtlCol="0" fromWordArt="0" anchor="ctr" anchorCtr="0" forceAA="0" compatLnSpc="1">
            <a:prstTxWarp prst="textNoShape">
              <a:avLst/>
            </a:prstTxWarp>
            <a:noAutofit/>
          </a:bodyPr>
          <a:lstStyle/>
          <a:p>
            <a:pPr algn="ctr"/>
            <a:endParaRPr lang="en-US" sz="1174"/>
          </a:p>
        </p:txBody>
      </p:sp>
      <p:sp>
        <p:nvSpPr>
          <p:cNvPr id="97" name="Rectangle: Rounded Corners 96">
            <a:extLst>
              <a:ext uri="{FF2B5EF4-FFF2-40B4-BE49-F238E27FC236}">
                <a16:creationId xmlns:a16="http://schemas.microsoft.com/office/drawing/2014/main" xmlns="" id="{75D7E9E7-E57D-4BFA-A4FC-2BB965B08349}"/>
              </a:ext>
            </a:extLst>
          </p:cNvPr>
          <p:cNvSpPr/>
          <p:nvPr/>
        </p:nvSpPr>
        <p:spPr>
          <a:xfrm>
            <a:off x="5487378" y="6100115"/>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98" name="Rectangle: Rounded Corners 97">
            <a:extLst>
              <a:ext uri="{FF2B5EF4-FFF2-40B4-BE49-F238E27FC236}">
                <a16:creationId xmlns:a16="http://schemas.microsoft.com/office/drawing/2014/main" xmlns="" id="{94AA399D-744E-4437-B070-9D6C2CB526B3}"/>
              </a:ext>
            </a:extLst>
          </p:cNvPr>
          <p:cNvSpPr/>
          <p:nvPr/>
        </p:nvSpPr>
        <p:spPr>
          <a:xfrm>
            <a:off x="5770761" y="6100115"/>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99" name="Rectangle: Rounded Corners 98">
            <a:extLst>
              <a:ext uri="{FF2B5EF4-FFF2-40B4-BE49-F238E27FC236}">
                <a16:creationId xmlns:a16="http://schemas.microsoft.com/office/drawing/2014/main" xmlns="" id="{51A5A07B-9F3F-4BE4-A42E-58D7E2779B2B}"/>
              </a:ext>
            </a:extLst>
          </p:cNvPr>
          <p:cNvSpPr/>
          <p:nvPr/>
        </p:nvSpPr>
        <p:spPr>
          <a:xfrm>
            <a:off x="6054145" y="6100115"/>
            <a:ext cx="173920" cy="17392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0" name="Rectangle: Rounded Corners 99">
            <a:extLst>
              <a:ext uri="{FF2B5EF4-FFF2-40B4-BE49-F238E27FC236}">
                <a16:creationId xmlns:a16="http://schemas.microsoft.com/office/drawing/2014/main" xmlns="" id="{4CCB562B-E71A-4690-92C6-8B3C9EF86D27}"/>
              </a:ext>
            </a:extLst>
          </p:cNvPr>
          <p:cNvSpPr/>
          <p:nvPr/>
        </p:nvSpPr>
        <p:spPr>
          <a:xfrm>
            <a:off x="6337528" y="6100115"/>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1" name="TextBox 100">
            <a:extLst>
              <a:ext uri="{FF2B5EF4-FFF2-40B4-BE49-F238E27FC236}">
                <a16:creationId xmlns:a16="http://schemas.microsoft.com/office/drawing/2014/main" xmlns="" id="{26DE7BC4-F53F-47F9-8715-785733562732}"/>
              </a:ext>
            </a:extLst>
          </p:cNvPr>
          <p:cNvSpPr txBox="1"/>
          <p:nvPr/>
        </p:nvSpPr>
        <p:spPr>
          <a:xfrm>
            <a:off x="708459" y="1236905"/>
            <a:ext cx="10688346" cy="1200329"/>
          </a:xfrm>
          <a:prstGeom prst="rect">
            <a:avLst/>
          </a:prstGeom>
          <a:noFill/>
          <a:ln>
            <a:noFill/>
          </a:ln>
          <a:effectLst>
            <a:innerShdw blurRad="63500" dist="50800" dir="13500000">
              <a:prstClr val="black">
                <a:alpha val="50000"/>
              </a:prstClr>
            </a:innerShdw>
          </a:effectLst>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It is a type of research conducted for a problem that has not been clearly defined. Exploratory research helps determine the best research design, data collection method and selection of subjects.</a:t>
            </a:r>
            <a:endParaRPr lang="en-US" sz="2400" dirty="0">
              <a:latin typeface="Times New Roman" panose="02020603050405020304" pitchFamily="18" charset="0"/>
              <a:cs typeface="Times New Roman" panose="02020603050405020304" pitchFamily="18" charset="0"/>
            </a:endParaRPr>
          </a:p>
        </p:txBody>
      </p:sp>
      <p:sp>
        <p:nvSpPr>
          <p:cNvPr id="102" name="TextBox 101">
            <a:extLst>
              <a:ext uri="{FF2B5EF4-FFF2-40B4-BE49-F238E27FC236}">
                <a16:creationId xmlns:a16="http://schemas.microsoft.com/office/drawing/2014/main" xmlns="" id="{4D588F36-D91F-4178-9AE1-9042ADAD0932}"/>
              </a:ext>
            </a:extLst>
          </p:cNvPr>
          <p:cNvSpPr txBox="1"/>
          <p:nvPr/>
        </p:nvSpPr>
        <p:spPr>
          <a:xfrm>
            <a:off x="757882" y="757881"/>
            <a:ext cx="10692713" cy="38728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83"/>
              </a:lnSpc>
            </a:pPr>
            <a:r>
              <a:rPr lang="en-US" sz="2667" b="1" kern="500" dirty="0">
                <a:ln w="15875">
                  <a:noFill/>
                  <a:round/>
                </a:ln>
                <a:latin typeface="Times New Roman" pitchFamily="18" charset="0"/>
                <a:ea typeface="Roboto" panose="02000000000000000000" pitchFamily="2" charset="0"/>
                <a:cs typeface="Times New Roman" pitchFamily="18" charset="0"/>
              </a:rPr>
              <a:t>EXPLORATORY RESEARCH</a:t>
            </a:r>
            <a:endParaRPr lang="en-US" sz="2667" b="1" kern="500" dirty="0">
              <a:ln w="15875">
                <a:noFill/>
                <a:round/>
              </a:ln>
              <a:latin typeface="Times New Roman" pitchFamily="18" charset="0"/>
              <a:ea typeface="Roboto" panose="02000000000000000000" pitchFamily="2" charset="0"/>
              <a:cs typeface="Times New Roman" pitchFamily="18" charset="0"/>
            </a:endParaRPr>
          </a:p>
        </p:txBody>
      </p:sp>
      <p:cxnSp>
        <p:nvCxnSpPr>
          <p:cNvPr id="103" name="Straight Connector 102">
            <a:extLst>
              <a:ext uri="{FF2B5EF4-FFF2-40B4-BE49-F238E27FC236}">
                <a16:creationId xmlns:a16="http://schemas.microsoft.com/office/drawing/2014/main" xmlns="" id="{2AF0F506-3175-498D-B0D5-9700E32AB8F9}"/>
              </a:ext>
            </a:extLst>
          </p:cNvPr>
          <p:cNvCxnSpPr>
            <a:cxnSpLocks/>
          </p:cNvCxnSpPr>
          <p:nvPr/>
        </p:nvCxnSpPr>
        <p:spPr>
          <a:xfrm>
            <a:off x="3608177" y="1136821"/>
            <a:ext cx="4953151" cy="78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Rounded Corners 103">
            <a:extLst>
              <a:ext uri="{FF2B5EF4-FFF2-40B4-BE49-F238E27FC236}">
                <a16:creationId xmlns:a16="http://schemas.microsoft.com/office/drawing/2014/main" xmlns="" id="{64E4C882-31C0-4E23-BC33-8FF08BB1152F}"/>
              </a:ext>
            </a:extLst>
          </p:cNvPr>
          <p:cNvSpPr/>
          <p:nvPr/>
        </p:nvSpPr>
        <p:spPr>
          <a:xfrm>
            <a:off x="5582877" y="3057862"/>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5" name="Rectangle: Rounded Corners 104">
            <a:extLst>
              <a:ext uri="{FF2B5EF4-FFF2-40B4-BE49-F238E27FC236}">
                <a16:creationId xmlns:a16="http://schemas.microsoft.com/office/drawing/2014/main" xmlns="" id="{5FBB8DAB-B15B-43D3-BFEF-DC4A40BF0FAE}"/>
              </a:ext>
            </a:extLst>
          </p:cNvPr>
          <p:cNvSpPr/>
          <p:nvPr/>
        </p:nvSpPr>
        <p:spPr>
          <a:xfrm>
            <a:off x="5866260" y="3057862"/>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6" name="Rectangle: Rounded Corners 105">
            <a:extLst>
              <a:ext uri="{FF2B5EF4-FFF2-40B4-BE49-F238E27FC236}">
                <a16:creationId xmlns:a16="http://schemas.microsoft.com/office/drawing/2014/main" xmlns="" id="{29264B06-2AE4-48AB-8FB5-69278FA70B45}"/>
              </a:ext>
            </a:extLst>
          </p:cNvPr>
          <p:cNvSpPr/>
          <p:nvPr/>
        </p:nvSpPr>
        <p:spPr>
          <a:xfrm>
            <a:off x="6149643" y="3057862"/>
            <a:ext cx="173920" cy="17392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sp>
        <p:nvSpPr>
          <p:cNvPr id="107" name="Rectangle: Rounded Corners 106">
            <a:extLst>
              <a:ext uri="{FF2B5EF4-FFF2-40B4-BE49-F238E27FC236}">
                <a16:creationId xmlns:a16="http://schemas.microsoft.com/office/drawing/2014/main" xmlns="" id="{F8A25855-19CA-4801-A626-9B4CD3F35930}"/>
              </a:ext>
            </a:extLst>
          </p:cNvPr>
          <p:cNvSpPr/>
          <p:nvPr/>
        </p:nvSpPr>
        <p:spPr>
          <a:xfrm>
            <a:off x="6433027" y="3057862"/>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latin typeface="Roboto" panose="02000000000000000000" pitchFamily="2" charset="0"/>
              <a:ea typeface="Roboto" panose="02000000000000000000" pitchFamily="2" charset="0"/>
              <a:cs typeface="Calibri" panose="020F0502020204030204" pitchFamily="34" charset="0"/>
            </a:endParaRPr>
          </a:p>
        </p:txBody>
      </p:sp>
      <p:cxnSp>
        <p:nvCxnSpPr>
          <p:cNvPr id="51" name="Straight Connector 50">
            <a:extLst>
              <a:ext uri="{FF2B5EF4-FFF2-40B4-BE49-F238E27FC236}">
                <a16:creationId xmlns:a16="http://schemas.microsoft.com/office/drawing/2014/main" xmlns="" id="{2AF0F506-3175-498D-B0D5-9700E32AB8F9}"/>
              </a:ext>
            </a:extLst>
          </p:cNvPr>
          <p:cNvCxnSpPr>
            <a:cxnSpLocks/>
          </p:cNvCxnSpPr>
          <p:nvPr/>
        </p:nvCxnSpPr>
        <p:spPr>
          <a:xfrm flipV="1">
            <a:off x="3772938" y="4310719"/>
            <a:ext cx="4604283" cy="59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xmlns="" id="{4D588F36-D91F-4178-9AE1-9042ADAD0932}"/>
              </a:ext>
            </a:extLst>
          </p:cNvPr>
          <p:cNvSpPr txBox="1"/>
          <p:nvPr/>
        </p:nvSpPr>
        <p:spPr>
          <a:xfrm>
            <a:off x="760626" y="3891065"/>
            <a:ext cx="10692713" cy="387286"/>
          </a:xfrm>
          <a:prstGeom prst="rect">
            <a:avLst/>
          </a:prstGeom>
          <a:noFill/>
          <a:ln>
            <a:noFill/>
          </a:ln>
          <a:effectLst>
            <a:innerShdw blurRad="63500" dist="50800" dir="13500000">
              <a:prstClr val="black">
                <a:alpha val="50000"/>
              </a:prstClr>
            </a:innerShdw>
          </a:effectLst>
        </p:spPr>
        <p:txBody>
          <a:bodyPr wrap="square" rtlCol="0">
            <a:spAutoFit/>
          </a:bodyPr>
          <a:lstStyle/>
          <a:p>
            <a:pPr algn="ctr">
              <a:lnSpc>
                <a:spcPts val="2283"/>
              </a:lnSpc>
            </a:pPr>
            <a:r>
              <a:rPr lang="en-US" sz="2667" b="1" dirty="0">
                <a:latin typeface="Times New Roman" panose="02020603050405020304" pitchFamily="18" charset="0"/>
                <a:cs typeface="Times New Roman" panose="02020603050405020304" pitchFamily="18" charset="0"/>
              </a:rPr>
              <a:t>DESCRIPTIVE RESEARCH</a:t>
            </a:r>
            <a:endParaRPr lang="en-US" sz="2609" b="1" kern="500" dirty="0">
              <a:ln w="15875">
                <a:noFill/>
                <a:round/>
              </a:ln>
              <a:latin typeface="Century Gothic" panose="020B0502020202020204" pitchFamily="34" charset="0"/>
              <a:ea typeface="Roboto" panose="02000000000000000000" pitchFamily="2" charset="0"/>
              <a:cs typeface="Calibri" panose="020F0502020204030204" pitchFamily="34" charset="0"/>
            </a:endParaRPr>
          </a:p>
        </p:txBody>
      </p:sp>
      <p:sp>
        <p:nvSpPr>
          <p:cNvPr id="53" name="TextBox 52">
            <a:extLst>
              <a:ext uri="{FF2B5EF4-FFF2-40B4-BE49-F238E27FC236}">
                <a16:creationId xmlns:a16="http://schemas.microsoft.com/office/drawing/2014/main" xmlns="" id="{26DE7BC4-F53F-47F9-8715-785733562732}"/>
              </a:ext>
            </a:extLst>
          </p:cNvPr>
          <p:cNvSpPr txBox="1"/>
          <p:nvPr/>
        </p:nvSpPr>
        <p:spPr>
          <a:xfrm>
            <a:off x="711203" y="4353613"/>
            <a:ext cx="10688346" cy="2061718"/>
          </a:xfrm>
          <a:prstGeom prst="rect">
            <a:avLst/>
          </a:prstGeom>
          <a:noFill/>
          <a:ln>
            <a:noFill/>
          </a:ln>
          <a:effectLst>
            <a:innerShdw blurRad="63500" dist="50800" dir="13500000">
              <a:prstClr val="black">
                <a:alpha val="50000"/>
              </a:prstClr>
            </a:innerShdw>
          </a:effectLst>
        </p:spPr>
        <p:txBody>
          <a:bodyPr wrap="square" rtlCol="0">
            <a:spAutoFit/>
          </a:bodyPr>
          <a:lstStyle/>
          <a:p>
            <a:pPr algn="just"/>
            <a:r>
              <a:rPr lang="en-US" sz="2133" dirty="0">
                <a:latin typeface="Times New Roman" panose="02020603050405020304" pitchFamily="18" charset="0"/>
                <a:cs typeface="Times New Roman" panose="02020603050405020304" pitchFamily="18" charset="0"/>
              </a:rPr>
              <a:t>It refers to research that provides an accurate portrayal of characteristics of a particular individual, situation, or group. Descriptive research, also known as statistical research. These studies are a means of discovering new meaning, describing what exists, determining the frequency with which something occurs, and categorizing information. In short descriptive research deals with everything that can be counted and studied, which has an impact of the lives of the people it deals with. </a:t>
            </a:r>
            <a:endParaRPr lang="en-IN" sz="2133"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4320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Callout Text" hidden="1">
            <a:extLst>
              <a:ext uri="{FF2B5EF4-FFF2-40B4-BE49-F238E27FC236}">
                <a16:creationId xmlns:a16="http://schemas.microsoft.com/office/drawing/2014/main" xmlns="" id="{B6F959A3-D223-477B-8394-88BD02F24913}"/>
              </a:ext>
            </a:extLst>
          </p:cNvPr>
          <p:cNvSpPr/>
          <p:nvPr/>
        </p:nvSpPr>
        <p:spPr>
          <a:xfrm>
            <a:off x="2162723" y="3722832"/>
            <a:ext cx="4279594" cy="2292959"/>
          </a:xfrm>
          <a:prstGeom prst="wedgeRectCallout">
            <a:avLst>
              <a:gd name="adj1" fmla="val 45993"/>
              <a:gd name="adj2" fmla="val -84721"/>
            </a:avLst>
          </a:prstGeom>
          <a:solidFill>
            <a:schemeClr val="bg1">
              <a:alpha val="88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957" b="1" dirty="0">
                <a:solidFill>
                  <a:schemeClr val="accent1"/>
                </a:solidFill>
              </a:rPr>
              <a:t>NOTE: </a:t>
            </a:r>
            <a:r>
              <a:rPr lang="en-US" sz="1957" b="1" dirty="0">
                <a:solidFill>
                  <a:schemeClr val="tx1"/>
                </a:solidFill>
              </a:rPr>
              <a:t>You can change/edit all of the text in this presentation. Simply double click in the text box and start typing. Don’t forget to stretch the box if you need more room from left to right.</a:t>
            </a:r>
            <a:br>
              <a:rPr lang="en-US" sz="1957" b="1" dirty="0">
                <a:solidFill>
                  <a:schemeClr val="tx1"/>
                </a:solidFill>
              </a:rPr>
            </a:br>
            <a:r>
              <a:rPr lang="en-US" sz="1957" b="1" dirty="0">
                <a:solidFill>
                  <a:schemeClr val="tx1"/>
                </a:solidFill>
              </a:rPr>
              <a:t>Or the text will drop to the next line, which is fine too </a:t>
            </a:r>
            <a:r>
              <a:rPr lang="en-US" sz="1957" b="1" dirty="0">
                <a:solidFill>
                  <a:schemeClr val="tx1"/>
                </a:solidFill>
                <a:sym typeface="Wingdings" panose="05000000000000000000" pitchFamily="2" charset="2"/>
              </a:rPr>
              <a:t></a:t>
            </a:r>
            <a:endParaRPr lang="en-US" sz="1957" b="1" dirty="0">
              <a:solidFill>
                <a:schemeClr val="tx1"/>
              </a:solidFill>
            </a:endParaRPr>
          </a:p>
        </p:txBody>
      </p:sp>
      <p:sp>
        <p:nvSpPr>
          <p:cNvPr id="45" name="Title Text">
            <a:extLst>
              <a:ext uri="{FF2B5EF4-FFF2-40B4-BE49-F238E27FC236}">
                <a16:creationId xmlns:a16="http://schemas.microsoft.com/office/drawing/2014/main" xmlns="" id="{EB2D4F22-703C-434C-A8FE-746D5A7CD914}"/>
              </a:ext>
            </a:extLst>
          </p:cNvPr>
          <p:cNvSpPr>
            <a:spLocks noChangeArrowheads="1"/>
          </p:cNvSpPr>
          <p:nvPr/>
        </p:nvSpPr>
        <p:spPr bwMode="auto">
          <a:xfrm>
            <a:off x="2585417" y="430558"/>
            <a:ext cx="7021167" cy="67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ts val="5870"/>
              </a:lnSpc>
            </a:pPr>
            <a:r>
              <a:rPr lang="en-US" sz="3200" b="1" dirty="0"/>
              <a:t>PHASES OF BUSINESS RESEARCH</a:t>
            </a:r>
            <a:endParaRPr lang="en-US" altLang="en-US" sz="3200" b="1" spc="49" dirty="0">
              <a:latin typeface="Calibri" panose="020F0502020204030204" pitchFamily="34" charset="0"/>
              <a:cs typeface="Calibri" panose="020F0502020204030204" pitchFamily="34" charset="0"/>
            </a:endParaRPr>
          </a:p>
        </p:txBody>
      </p:sp>
      <p:sp>
        <p:nvSpPr>
          <p:cNvPr id="54" name="TextBox 53">
            <a:extLst>
              <a:ext uri="{FF2B5EF4-FFF2-40B4-BE49-F238E27FC236}">
                <a16:creationId xmlns:a16="http://schemas.microsoft.com/office/drawing/2014/main" xmlns="" id="{06324654-EFD7-4DCE-98F3-106644877D03}"/>
              </a:ext>
            </a:extLst>
          </p:cNvPr>
          <p:cNvSpPr txBox="1"/>
          <p:nvPr/>
        </p:nvSpPr>
        <p:spPr>
          <a:xfrm>
            <a:off x="3392997" y="1756747"/>
            <a:ext cx="5406007" cy="4196662"/>
          </a:xfrm>
          <a:prstGeom prst="rect">
            <a:avLst/>
          </a:prstGeom>
          <a:noFill/>
          <a:ln>
            <a:noFill/>
          </a:ln>
          <a:effectLst>
            <a:innerShdw blurRad="63500" dist="50800" dir="13500000">
              <a:prstClr val="black">
                <a:alpha val="50000"/>
              </a:prstClr>
            </a:innerShdw>
          </a:effectLst>
        </p:spPr>
        <p:txBody>
          <a:bodyPr wrap="square" rtlCol="0">
            <a:spAutoFit/>
          </a:bodyPr>
          <a:lstStyle/>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Selection of Research Problem. </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Extensive Literature Survey </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Making Hypothesis </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Preparing the Research Design </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Sampling</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Data collection</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Data Analysis </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Hypothesis Testing </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Generalization and Interpretation </a:t>
            </a:r>
          </a:p>
          <a:p>
            <a:pPr marL="495325" indent="-495325" algn="just">
              <a:buFont typeface="+mj-lt"/>
              <a:buAutoNum type="arabicPeriod"/>
            </a:pPr>
            <a:r>
              <a:rPr lang="en-US" sz="2667" dirty="0">
                <a:latin typeface="Times New Roman" panose="02020603050405020304" pitchFamily="18" charset="0"/>
                <a:cs typeface="Times New Roman" panose="02020603050405020304" pitchFamily="18" charset="0"/>
              </a:rPr>
              <a:t>Preparation of Report</a:t>
            </a:r>
            <a:endParaRPr lang="en-IN" sz="2667" dirty="0">
              <a:latin typeface="Times New Roman" panose="02020603050405020304" pitchFamily="18" charset="0"/>
              <a:cs typeface="Times New Roman" panose="02020603050405020304" pitchFamily="18" charset="0"/>
            </a:endParaRPr>
          </a:p>
        </p:txBody>
      </p:sp>
      <p:sp>
        <p:nvSpPr>
          <p:cNvPr id="56" name="Flowchart: Process 12">
            <a:extLst>
              <a:ext uri="{FF2B5EF4-FFF2-40B4-BE49-F238E27FC236}">
                <a16:creationId xmlns:a16="http://schemas.microsoft.com/office/drawing/2014/main" xmlns="" id="{52E2D6D0-453E-41B7-8FD2-4F1F3C15F95B}"/>
              </a:ext>
            </a:extLst>
          </p:cNvPr>
          <p:cNvSpPr/>
          <p:nvPr/>
        </p:nvSpPr>
        <p:spPr>
          <a:xfrm>
            <a:off x="5748391" y="5075966"/>
            <a:ext cx="338122" cy="1123245"/>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165"/>
              <a:gd name="connsiteY0" fmla="*/ 3950 h 13950"/>
              <a:gd name="connsiteX1" fmla="*/ 10165 w 10165"/>
              <a:gd name="connsiteY1" fmla="*/ 0 h 13950"/>
              <a:gd name="connsiteX2" fmla="*/ 10000 w 10165"/>
              <a:gd name="connsiteY2" fmla="*/ 13950 h 13950"/>
              <a:gd name="connsiteX3" fmla="*/ 0 w 10165"/>
              <a:gd name="connsiteY3" fmla="*/ 13950 h 13950"/>
              <a:gd name="connsiteX4" fmla="*/ 0 w 10165"/>
              <a:gd name="connsiteY4" fmla="*/ 3950 h 13950"/>
              <a:gd name="connsiteX0" fmla="*/ 0 w 12773"/>
              <a:gd name="connsiteY0" fmla="*/ 5436 h 13950"/>
              <a:gd name="connsiteX1" fmla="*/ 12773 w 12773"/>
              <a:gd name="connsiteY1" fmla="*/ 0 h 13950"/>
              <a:gd name="connsiteX2" fmla="*/ 12608 w 12773"/>
              <a:gd name="connsiteY2" fmla="*/ 13950 h 13950"/>
              <a:gd name="connsiteX3" fmla="*/ 2608 w 12773"/>
              <a:gd name="connsiteY3" fmla="*/ 13950 h 13950"/>
              <a:gd name="connsiteX4" fmla="*/ 0 w 12773"/>
              <a:gd name="connsiteY4" fmla="*/ 5436 h 13950"/>
              <a:gd name="connsiteX0" fmla="*/ 0 w 12773"/>
              <a:gd name="connsiteY0" fmla="*/ 5436 h 14502"/>
              <a:gd name="connsiteX1" fmla="*/ 12773 w 12773"/>
              <a:gd name="connsiteY1" fmla="*/ 0 h 14502"/>
              <a:gd name="connsiteX2" fmla="*/ 12608 w 12773"/>
              <a:gd name="connsiteY2" fmla="*/ 13950 h 14502"/>
              <a:gd name="connsiteX3" fmla="*/ 0 w 12773"/>
              <a:gd name="connsiteY3" fmla="*/ 14502 h 14502"/>
              <a:gd name="connsiteX4" fmla="*/ 0 w 12773"/>
              <a:gd name="connsiteY4" fmla="*/ 5436 h 14502"/>
              <a:gd name="connsiteX0" fmla="*/ 0 w 12773"/>
              <a:gd name="connsiteY0" fmla="*/ 5436 h 14502"/>
              <a:gd name="connsiteX1" fmla="*/ 12773 w 12773"/>
              <a:gd name="connsiteY1" fmla="*/ 0 h 14502"/>
              <a:gd name="connsiteX2" fmla="*/ 12732 w 12773"/>
              <a:gd name="connsiteY2" fmla="*/ 10299 h 14502"/>
              <a:gd name="connsiteX3" fmla="*/ 0 w 12773"/>
              <a:gd name="connsiteY3" fmla="*/ 14502 h 14502"/>
              <a:gd name="connsiteX4" fmla="*/ 0 w 12773"/>
              <a:gd name="connsiteY4" fmla="*/ 5436 h 14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 h="14502">
                <a:moveTo>
                  <a:pt x="0" y="5436"/>
                </a:moveTo>
                <a:lnTo>
                  <a:pt x="12773" y="0"/>
                </a:lnTo>
                <a:cubicBezTo>
                  <a:pt x="12759" y="3433"/>
                  <a:pt x="12746" y="6866"/>
                  <a:pt x="12732" y="10299"/>
                </a:cubicBezTo>
                <a:lnTo>
                  <a:pt x="0" y="14502"/>
                </a:lnTo>
                <a:lnTo>
                  <a:pt x="0" y="5436"/>
                </a:lnTo>
                <a:close/>
              </a:path>
            </a:pathLst>
          </a:cu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74">
              <a:solidFill>
                <a:schemeClr val="tx1"/>
              </a:solidFill>
            </a:endParaRPr>
          </a:p>
        </p:txBody>
      </p:sp>
      <p:sp>
        <p:nvSpPr>
          <p:cNvPr id="19" name="Rectangle: Rounded Corners 14">
            <a:extLst>
              <a:ext uri="{FF2B5EF4-FFF2-40B4-BE49-F238E27FC236}">
                <a16:creationId xmlns:a16="http://schemas.microsoft.com/office/drawing/2014/main" xmlns="" id="{4CEC6437-5D50-411D-B988-CF288EFFB64D}"/>
              </a:ext>
            </a:extLst>
          </p:cNvPr>
          <p:cNvSpPr/>
          <p:nvPr/>
        </p:nvSpPr>
        <p:spPr>
          <a:xfrm>
            <a:off x="5606819" y="1148243"/>
            <a:ext cx="173920" cy="17392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0" name="Rectangle: Rounded Corners 15">
            <a:extLst>
              <a:ext uri="{FF2B5EF4-FFF2-40B4-BE49-F238E27FC236}">
                <a16:creationId xmlns:a16="http://schemas.microsoft.com/office/drawing/2014/main" xmlns="" id="{332E2ACF-C61B-498F-A761-CD9848828678}"/>
              </a:ext>
            </a:extLst>
          </p:cNvPr>
          <p:cNvSpPr/>
          <p:nvPr/>
        </p:nvSpPr>
        <p:spPr>
          <a:xfrm>
            <a:off x="5890202" y="1148243"/>
            <a:ext cx="173920" cy="1739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1" name="Rectangle: Rounded Corners 16">
            <a:extLst>
              <a:ext uri="{FF2B5EF4-FFF2-40B4-BE49-F238E27FC236}">
                <a16:creationId xmlns:a16="http://schemas.microsoft.com/office/drawing/2014/main" xmlns="" id="{EEA29CF5-01AF-4FFC-AE07-544A8FD3DA4B}"/>
              </a:ext>
            </a:extLst>
          </p:cNvPr>
          <p:cNvSpPr/>
          <p:nvPr/>
        </p:nvSpPr>
        <p:spPr>
          <a:xfrm>
            <a:off x="6173585" y="1148243"/>
            <a:ext cx="173920" cy="1739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
        <p:nvSpPr>
          <p:cNvPr id="22" name="Rectangle: Rounded Corners 17">
            <a:extLst>
              <a:ext uri="{FF2B5EF4-FFF2-40B4-BE49-F238E27FC236}">
                <a16:creationId xmlns:a16="http://schemas.microsoft.com/office/drawing/2014/main" xmlns="" id="{45836C1B-A887-454A-8C90-9F5335412347}"/>
              </a:ext>
            </a:extLst>
          </p:cNvPr>
          <p:cNvSpPr/>
          <p:nvPr/>
        </p:nvSpPr>
        <p:spPr>
          <a:xfrm>
            <a:off x="6456969" y="1148243"/>
            <a:ext cx="173920" cy="1739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83" dirty="0">
              <a:solidFill>
                <a:schemeClr val="tx1"/>
              </a:solidFill>
              <a:latin typeface="Roboto" panose="02000000000000000000" pitchFamily="2" charset="0"/>
              <a:ea typeface="Roboto" panose="02000000000000000000" pitchFamily="2" charset="0"/>
              <a:cs typeface="Calibri" panose="020F0502020204030204" pitchFamily="34" charset="0"/>
            </a:endParaRPr>
          </a:p>
        </p:txBody>
      </p:sp>
    </p:spTree>
    <p:extLst>
      <p:ext uri="{BB962C8B-B14F-4D97-AF65-F5344CB8AC3E}">
        <p14:creationId xmlns:p14="http://schemas.microsoft.com/office/powerpoint/2010/main" val="97183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1400"/>
                                  </p:stCondLst>
                                  <p:iterate type="lt">
                                    <p:tmPct val="11111"/>
                                  </p:iterate>
                                  <p:childTnLst>
                                    <p:set>
                                      <p:cBhvr>
                                        <p:cTn id="6" dur="1" fill="hold">
                                          <p:stCondLst>
                                            <p:cond delay="0"/>
                                          </p:stCondLst>
                                        </p:cTn>
                                        <p:tgtEl>
                                          <p:spTgt spid="45">
                                            <p:txEl>
                                              <p:pRg st="0" end="0"/>
                                            </p:txEl>
                                          </p:spTgt>
                                        </p:tgtEl>
                                        <p:attrNameLst>
                                          <p:attrName>style.visibility</p:attrName>
                                        </p:attrNameLst>
                                      </p:cBhvr>
                                      <p:to>
                                        <p:strVal val="visible"/>
                                      </p:to>
                                    </p:set>
                                    <p:anim calcmode="lin" valueType="num">
                                      <p:cBhvr>
                                        <p:cTn id="7" dur="500" fill="hold"/>
                                        <p:tgtEl>
                                          <p:spTgt spid="4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4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5">
                                            <p:txEl>
                                              <p:pRg st="0" end="0"/>
                                            </p:txEl>
                                          </p:spTgt>
                                        </p:tgtEl>
                                      </p:cBhvr>
                                    </p:animEffect>
                                  </p:childTnLst>
                                </p:cTn>
                              </p:par>
                              <p:par>
                                <p:cTn id="12" presetID="53" presetClass="entr" presetSubtype="16" fill="hold" grpId="0" nodeType="withEffect">
                                  <p:stCondLst>
                                    <p:cond delay="240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par>
                                <p:cTn id="17" presetID="53" presetClass="entr" presetSubtype="16" fill="hold" grpId="0" nodeType="withEffect">
                                  <p:stCondLst>
                                    <p:cond delay="260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par>
                                <p:cTn id="22" presetID="53" presetClass="entr" presetSubtype="16" fill="hold" grpId="0" nodeType="withEffect">
                                  <p:stCondLst>
                                    <p:cond delay="280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animEffect transition="in" filter="fade">
                                      <p:cBhvr>
                                        <p:cTn id="26" dur="500"/>
                                        <p:tgtEl>
                                          <p:spTgt spid="21"/>
                                        </p:tgtEl>
                                      </p:cBhvr>
                                    </p:animEffect>
                                  </p:childTnLst>
                                </p:cTn>
                              </p:par>
                              <p:par>
                                <p:cTn id="27" presetID="53" presetClass="entr" presetSubtype="16" fill="hold" grpId="0" nodeType="withEffect">
                                  <p:stCondLst>
                                    <p:cond delay="3000"/>
                                  </p:stCondLst>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fltVal val="0"/>
                                          </p:val>
                                        </p:tav>
                                        <p:tav tm="100000">
                                          <p:val>
                                            <p:strVal val="#ppt_h"/>
                                          </p:val>
                                        </p:tav>
                                      </p:tavLst>
                                    </p:anim>
                                    <p:animEffect transition="in" filter="fade">
                                      <p:cBhvr>
                                        <p:cTn id="31" dur="500"/>
                                        <p:tgtEl>
                                          <p:spTgt spid="22"/>
                                        </p:tgtEl>
                                      </p:cBhvr>
                                    </p:animEffect>
                                  </p:childTnLst>
                                </p:cTn>
                              </p:par>
                              <p:par>
                                <p:cTn id="32" presetID="10" presetClass="entr" presetSubtype="0" fill="hold" grpId="0" nodeType="withEffect">
                                  <p:stCondLst>
                                    <p:cond delay="3200"/>
                                  </p:stCondLst>
                                  <p:childTnLst>
                                    <p:set>
                                      <p:cBhvr>
                                        <p:cTn id="33" dur="1" fill="hold">
                                          <p:stCondLst>
                                            <p:cond delay="0"/>
                                          </p:stCondLst>
                                        </p:cTn>
                                        <p:tgtEl>
                                          <p:spTgt spid="54"/>
                                        </p:tgtEl>
                                        <p:attrNameLst>
                                          <p:attrName>style.visibility</p:attrName>
                                        </p:attrNameLst>
                                      </p:cBhvr>
                                      <p:to>
                                        <p:strVal val="visible"/>
                                      </p:to>
                                    </p:set>
                                    <p:animEffect transition="in" filter="fade">
                                      <p:cBhvr>
                                        <p:cTn id="34" dur="7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allAtOnce"/>
      <p:bldP spid="54" grpId="0"/>
      <p:bldP spid="19" grpId="0" animBg="1"/>
      <p:bldP spid="20" grpId="0" animBg="1"/>
      <p:bldP spid="21" grpId="0" animBg="1"/>
      <p:bldP spid="22"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TotalTime>
  <Words>1292</Words>
  <Application>Microsoft Office PowerPoint</Application>
  <PresentationFormat>Widescreen</PresentationFormat>
  <Paragraphs>93</Paragraphs>
  <Slides>13</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vt:i4>
      </vt:variant>
    </vt:vector>
  </HeadingPairs>
  <TitlesOfParts>
    <vt:vector size="26" baseType="lpstr">
      <vt:lpstr>Arial</vt:lpstr>
      <vt:lpstr>Arial Black</vt:lpstr>
      <vt:lpstr>Calibri</vt:lpstr>
      <vt:lpstr>Calibri Light</vt:lpstr>
      <vt:lpstr>Century Gothic</vt:lpstr>
      <vt:lpstr>Roboto</vt:lpstr>
      <vt:lpstr>华文新魏</vt:lpstr>
      <vt:lpstr>Tahoma</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NJVV-11048100</dc:creator>
  <cp:lastModifiedBy>ASHWINI KUMAR</cp:lastModifiedBy>
  <cp:revision>2</cp:revision>
  <dcterms:created xsi:type="dcterms:W3CDTF">2020-01-15T11:09:52Z</dcterms:created>
  <dcterms:modified xsi:type="dcterms:W3CDTF">2024-11-20T17:51:45Z</dcterms:modified>
</cp:coreProperties>
</file>